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site.training" TargetMode="Externa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hivworks.com" TargetMode="External"/><Relationship Id="rId3" Type="http://schemas.openxmlformats.org/officeDocument/2006/relationships/hyperlink" Target="http://WatchWPSN.com"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Matt Martin, Iron Sharpens Iron Training Experience, www.isite.training"/>
          <p:cNvSpPr txBox="1"/>
          <p:nvPr>
            <p:ph type="body" idx="21"/>
          </p:nvPr>
        </p:nvSpPr>
        <p:spPr>
          <a:xfrm>
            <a:off x="3301265" y="12730226"/>
            <a:ext cx="21971003" cy="636979"/>
          </a:xfrm>
          <a:prstGeom prst="rect">
            <a:avLst/>
          </a:prstGeom>
          <a:extLst>
            <a:ext uri="{C572A759-6A51-4108-AA02-DFA0A04FC94B}">
              <ma14:wrappingTextBoxFlag xmlns:ma14="http://schemas.microsoft.com/office/mac/drawingml/2011/main" val="1"/>
            </a:ext>
          </a:extLst>
        </p:spPr>
        <p:txBody>
          <a:bodyPr/>
          <a:lstStyle/>
          <a:p>
            <a:pPr/>
            <a:r>
              <a:t>Matt Martin, Iron Sharpens Iron Training Experience, </a:t>
            </a:r>
            <a:r>
              <a:rPr u="sng">
                <a:hlinkClick r:id="rId2" invalidUrl="" action="" tgtFrame="" tooltip="" history="1" highlightClick="0" endSnd="0"/>
              </a:rPr>
              <a:t>www.isite.training</a:t>
            </a:r>
          </a:p>
        </p:txBody>
      </p:sp>
      <p:sp>
        <p:nvSpPr>
          <p:cNvPr id="172" name="4. Encountering Suspicious People"/>
          <p:cNvSpPr txBox="1"/>
          <p:nvPr>
            <p:ph type="ctrTitle"/>
          </p:nvPr>
        </p:nvSpPr>
        <p:spPr>
          <a:xfrm>
            <a:off x="3212469" y="2108400"/>
            <a:ext cx="17959062" cy="1840566"/>
          </a:xfrm>
          <a:prstGeom prst="rect">
            <a:avLst/>
          </a:prstGeom>
        </p:spPr>
        <p:txBody>
          <a:bodyPr/>
          <a:lstStyle>
            <a:lvl1pPr defTabSz="2340805">
              <a:defRPr spc="-174" sz="8736"/>
            </a:lvl1pPr>
          </a:lstStyle>
          <a:p>
            <a:pPr/>
            <a:r>
              <a:t>4. Encountering Suspicious People</a:t>
            </a:r>
          </a:p>
        </p:txBody>
      </p:sp>
      <p:pic>
        <p:nvPicPr>
          <p:cNvPr id="173" name="ISITE Just Cross and Flame Red Logo tran bg.png" descr="ISITE Just Cross and Flame Red Logo tran bg.png"/>
          <p:cNvPicPr>
            <a:picLocks noChangeAspect="1"/>
          </p:cNvPicPr>
          <p:nvPr/>
        </p:nvPicPr>
        <p:blipFill>
          <a:blip r:embed="rId3">
            <a:extLst/>
          </a:blip>
          <a:stretch>
            <a:fillRect/>
          </a:stretch>
        </p:blipFill>
        <p:spPr>
          <a:xfrm>
            <a:off x="21222658" y="11208132"/>
            <a:ext cx="2779790" cy="263447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Hands up if they keep approaching"/>
          <p:cNvSpPr txBox="1"/>
          <p:nvPr>
            <p:ph type="title"/>
          </p:nvPr>
        </p:nvSpPr>
        <p:spPr>
          <a:xfrm>
            <a:off x="5099013" y="638094"/>
            <a:ext cx="13566339" cy="1433164"/>
          </a:xfrm>
          <a:prstGeom prst="rect">
            <a:avLst/>
          </a:prstGeom>
        </p:spPr>
        <p:txBody>
          <a:bodyPr/>
          <a:lstStyle>
            <a:lvl1pPr defTabSz="1901904">
              <a:defRPr spc="-132" sz="6629"/>
            </a:lvl1pPr>
          </a:lstStyle>
          <a:p>
            <a:pPr/>
            <a:r>
              <a:t>Hands up if they keep approaching</a:t>
            </a:r>
          </a:p>
        </p:txBody>
      </p:sp>
      <p:sp>
        <p:nvSpPr>
          <p:cNvPr id="222" name="Contact"/>
          <p:cNvSpPr txBox="1"/>
          <p:nvPr/>
        </p:nvSpPr>
        <p:spPr>
          <a:xfrm>
            <a:off x="2442030" y="5223171"/>
            <a:ext cx="446141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b="1" spc="-170" sz="8500"/>
            </a:lvl1pPr>
          </a:lstStyle>
          <a:p>
            <a:pPr/>
            <a:r>
              <a:t>Contact</a:t>
            </a:r>
          </a:p>
        </p:txBody>
      </p:sp>
      <p:sp>
        <p:nvSpPr>
          <p:cNvPr id="223" name="Arrow"/>
          <p:cNvSpPr/>
          <p:nvPr/>
        </p:nvSpPr>
        <p:spPr>
          <a:xfrm>
            <a:off x="7398595" y="5304752"/>
            <a:ext cx="1270001" cy="1270001"/>
          </a:xfrm>
          <a:prstGeom prst="rightArrow">
            <a:avLst>
              <a:gd name="adj1" fmla="val 32000"/>
              <a:gd name="adj2" fmla="val 64000"/>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4" name="Keep your hands up in a non-aggressive stance. That way you can protect yourself from a sucker punch or draw OC spray or a pistol if the person pulls a weapon on you. Do NOT have have your hands down at your sides if they are within your reactionary gap "/>
          <p:cNvSpPr txBox="1"/>
          <p:nvPr/>
        </p:nvSpPr>
        <p:spPr>
          <a:xfrm>
            <a:off x="2544795" y="7933411"/>
            <a:ext cx="20245038" cy="19727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400"/>
            </a:lvl1pPr>
          </a:lstStyle>
          <a:p>
            <a:pPr/>
            <a:r>
              <a:t>Keep your hands up in a non-aggressive stance. That way you can protect yourself from a sucker punch or draw OC spray or a pistol if the person pulls a weapon on you. Do NOT have have your hands down at your sides if they are within your reactionary gap (reactionary gap is within the distance where they could punch or kick you).</a:t>
            </a:r>
          </a:p>
        </p:txBody>
      </p:sp>
      <p:pic>
        <p:nvPicPr>
          <p:cNvPr id="225" name="interview stance.jpeg" descr="interview stance.jpeg"/>
          <p:cNvPicPr>
            <a:picLocks noChangeAspect="1"/>
          </p:cNvPicPr>
          <p:nvPr/>
        </p:nvPicPr>
        <p:blipFill>
          <a:blip r:embed="rId2">
            <a:extLst/>
          </a:blip>
          <a:srcRect l="25281" t="0" r="25281" b="0"/>
          <a:stretch>
            <a:fillRect/>
          </a:stretch>
        </p:blipFill>
        <p:spPr>
          <a:xfrm>
            <a:off x="9163750" y="4090910"/>
            <a:ext cx="3253605" cy="3697795"/>
          </a:xfrm>
          <a:prstGeom prst="rect">
            <a:avLst/>
          </a:prstGeom>
          <a:ln w="12700">
            <a:miter lim="400000"/>
          </a:ln>
        </p:spPr>
      </p:pic>
      <p:pic>
        <p:nvPicPr>
          <p:cNvPr id="226" name="1000_F_239972526_INXTvzOZZLLe173WpXBD4AifvuQQG3SP.jpg" descr="1000_F_239972526_INXTvzOZZLLe173WpXBD4AifvuQQG3SP.jpg"/>
          <p:cNvPicPr>
            <a:picLocks noChangeAspect="1"/>
          </p:cNvPicPr>
          <p:nvPr/>
        </p:nvPicPr>
        <p:blipFill>
          <a:blip r:embed="rId3">
            <a:extLst/>
          </a:blip>
          <a:srcRect l="18839" t="0" r="13290" b="0"/>
          <a:stretch>
            <a:fillRect/>
          </a:stretch>
        </p:blipFill>
        <p:spPr>
          <a:xfrm>
            <a:off x="13298914" y="4051619"/>
            <a:ext cx="3842683" cy="3776448"/>
          </a:xfrm>
          <a:prstGeom prst="rect">
            <a:avLst/>
          </a:prstGeom>
          <a:ln w="12700">
            <a:miter lim="400000"/>
          </a:ln>
        </p:spPr>
      </p:pic>
      <p:pic>
        <p:nvPicPr>
          <p:cNvPr id="227" name="man-hands-up-fight-stance_1000x666.jpg" descr="man-hands-up-fight-stance_1000x666.jpg"/>
          <p:cNvPicPr>
            <a:picLocks noChangeAspect="1"/>
          </p:cNvPicPr>
          <p:nvPr/>
        </p:nvPicPr>
        <p:blipFill>
          <a:blip r:embed="rId4">
            <a:extLst/>
          </a:blip>
          <a:srcRect l="8263" t="0" r="11081" b="0"/>
          <a:stretch>
            <a:fillRect/>
          </a:stretch>
        </p:blipFill>
        <p:spPr>
          <a:xfrm>
            <a:off x="17904641" y="4044277"/>
            <a:ext cx="4591233" cy="379114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De-escalation (LEAPS) technique"/>
          <p:cNvSpPr txBox="1"/>
          <p:nvPr>
            <p:ph type="title"/>
          </p:nvPr>
        </p:nvSpPr>
        <p:spPr>
          <a:prstGeom prst="rect">
            <a:avLst/>
          </a:prstGeom>
        </p:spPr>
        <p:txBody>
          <a:bodyPr/>
          <a:lstStyle/>
          <a:p>
            <a:pPr/>
            <a:r>
              <a:t>De-escalation (LEAPS) technique</a:t>
            </a:r>
          </a:p>
        </p:txBody>
      </p:sp>
      <p:sp>
        <p:nvSpPr>
          <p:cNvPr id="230" name="We win 100% of the fights we can avoid.…"/>
          <p:cNvSpPr txBox="1"/>
          <p:nvPr>
            <p:ph type="body" idx="1"/>
          </p:nvPr>
        </p:nvSpPr>
        <p:spPr>
          <a:xfrm>
            <a:off x="1206500" y="3008206"/>
            <a:ext cx="21971000" cy="8256012"/>
          </a:xfrm>
          <a:prstGeom prst="rect">
            <a:avLst/>
          </a:prstGeom>
        </p:spPr>
        <p:txBody>
          <a:bodyPr/>
          <a:lstStyle/>
          <a:p>
            <a:pPr marL="0" indent="0" defTabSz="1853137">
              <a:spcBef>
                <a:spcPts val="3400"/>
              </a:spcBef>
              <a:buSzTx/>
              <a:buNone/>
              <a:defRPr sz="3648"/>
            </a:pPr>
            <a:r>
              <a:t>We win 100% of the fights we can avoid.</a:t>
            </a:r>
          </a:p>
          <a:p>
            <a:pPr lvl="1" marL="926591" indent="-463295" defTabSz="1853137">
              <a:spcBef>
                <a:spcPts val="3400"/>
              </a:spcBef>
              <a:defRPr sz="3648"/>
            </a:pPr>
            <a:r>
              <a:t>“Blessed are the peacemakers, for they shall be called sons of God” - Matthew 5:9</a:t>
            </a:r>
          </a:p>
          <a:p>
            <a:pPr lvl="1" marL="926591" indent="-463295" defTabSz="1853137">
              <a:spcBef>
                <a:spcPts val="3400"/>
              </a:spcBef>
              <a:defRPr sz="3648"/>
            </a:pPr>
            <a:r>
              <a:t>“Our struggle is not against flesh and blood, but against the rulers, the powers…” - Ephesians 6:12</a:t>
            </a:r>
          </a:p>
          <a:p>
            <a:pPr lvl="1" marL="926591" indent="-463295" defTabSz="1853137">
              <a:spcBef>
                <a:spcPts val="3400"/>
              </a:spcBef>
              <a:defRPr sz="3648"/>
            </a:pPr>
            <a:r>
              <a:t>Verbal Judo: The LEAPS method</a:t>
            </a:r>
          </a:p>
          <a:p>
            <a:pPr lvl="2" marL="2026919" indent="-675640" defTabSz="1853137">
              <a:spcBef>
                <a:spcPts val="3400"/>
              </a:spcBef>
              <a:buSzPct val="100000"/>
              <a:buAutoNum type="arabicPeriod" startAt="1"/>
              <a:defRPr sz="3648"/>
            </a:pPr>
            <a:r>
              <a:rPr b="1"/>
              <a:t>L</a:t>
            </a:r>
            <a:r>
              <a:t>isten</a:t>
            </a:r>
          </a:p>
          <a:p>
            <a:pPr lvl="2" marL="2026919" indent="-675640" defTabSz="1853137">
              <a:spcBef>
                <a:spcPts val="3400"/>
              </a:spcBef>
              <a:buSzPct val="100000"/>
              <a:buAutoNum type="arabicPeriod" startAt="1"/>
              <a:defRPr sz="3648"/>
            </a:pPr>
            <a:r>
              <a:rPr b="1"/>
              <a:t>E</a:t>
            </a:r>
            <a:r>
              <a:t>mpathize</a:t>
            </a:r>
          </a:p>
          <a:p>
            <a:pPr lvl="2" marL="2026919" indent="-675640" defTabSz="1853137">
              <a:spcBef>
                <a:spcPts val="3400"/>
              </a:spcBef>
              <a:buSzPct val="100000"/>
              <a:buAutoNum type="arabicPeriod" startAt="1"/>
              <a:defRPr sz="3648"/>
            </a:pPr>
            <a:r>
              <a:rPr b="1"/>
              <a:t>A</a:t>
            </a:r>
            <a:r>
              <a:t>sk questions (what, how, why?)</a:t>
            </a:r>
          </a:p>
          <a:p>
            <a:pPr lvl="2" marL="2026919" indent="-675640" defTabSz="1853137">
              <a:spcBef>
                <a:spcPts val="3400"/>
              </a:spcBef>
              <a:buSzPct val="100000"/>
              <a:buAutoNum type="arabicPeriod" startAt="1"/>
              <a:defRPr sz="3648"/>
            </a:pPr>
            <a:r>
              <a:rPr b="1"/>
              <a:t>P</a:t>
            </a:r>
            <a:r>
              <a:t>araphrase (or mirror)</a:t>
            </a:r>
          </a:p>
          <a:p>
            <a:pPr lvl="2" marL="2026919" indent="-675640" defTabSz="1853137">
              <a:spcBef>
                <a:spcPts val="3400"/>
              </a:spcBef>
              <a:buSzPct val="100000"/>
              <a:buAutoNum type="arabicPeriod" startAt="1"/>
              <a:defRPr sz="3648"/>
            </a:pPr>
            <a:r>
              <a:rPr b="1"/>
              <a:t>S</a:t>
            </a:r>
            <a:r>
              <a:t>ave face - allow them a way out that avoids shame</a:t>
            </a:r>
          </a:p>
        </p:txBody>
      </p:sp>
      <p:sp>
        <p:nvSpPr>
          <p:cNvPr id="231" name="Example - “I hear what you’re saying, but we’re at church - let’s …”"/>
          <p:cNvSpPr txBox="1"/>
          <p:nvPr/>
        </p:nvSpPr>
        <p:spPr>
          <a:xfrm>
            <a:off x="2353688" y="12158874"/>
            <a:ext cx="15357349"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defRPr sz="4800"/>
            </a:pPr>
            <a:r>
              <a:rPr sz="4000"/>
              <a:t>Example - “I hear what you’re saying, but we’re at church - let’s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0">
                                            <p:txEl>
                                              <p:pRg st="1" end="1"/>
                                            </p:txEl>
                                          </p:spTgt>
                                        </p:tgtEl>
                                        <p:attrNameLst>
                                          <p:attrName>style.visibility</p:attrName>
                                        </p:attrNameLst>
                                      </p:cBhvr>
                                      <p:to>
                                        <p:strVal val="visible"/>
                                      </p:to>
                                    </p:set>
                                    <p:animEffect filter="fade" transition="in">
                                      <p:cBhvr>
                                        <p:cTn id="7" dur="1000"/>
                                        <p:tgtEl>
                                          <p:spTgt spid="2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30">
                                            <p:txEl>
                                              <p:pRg st="2" end="2"/>
                                            </p:txEl>
                                          </p:spTgt>
                                        </p:tgtEl>
                                        <p:attrNameLst>
                                          <p:attrName>style.visibility</p:attrName>
                                        </p:attrNameLst>
                                      </p:cBhvr>
                                      <p:to>
                                        <p:strVal val="visible"/>
                                      </p:to>
                                    </p:set>
                                    <p:animEffect filter="fade" transition="in">
                                      <p:cBhvr>
                                        <p:cTn id="12" dur="1000"/>
                                        <p:tgtEl>
                                          <p:spTgt spid="2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30">
                                            <p:txEl>
                                              <p:pRg st="3" end="3"/>
                                            </p:txEl>
                                          </p:spTgt>
                                        </p:tgtEl>
                                        <p:attrNameLst>
                                          <p:attrName>style.visibility</p:attrName>
                                        </p:attrNameLst>
                                      </p:cBhvr>
                                      <p:to>
                                        <p:strVal val="visible"/>
                                      </p:to>
                                    </p:set>
                                    <p:animEffect filter="fade" transition="in">
                                      <p:cBhvr>
                                        <p:cTn id="17" dur="1000"/>
                                        <p:tgtEl>
                                          <p:spTgt spid="2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230">
                                            <p:txEl>
                                              <p:pRg st="4" end="4"/>
                                            </p:txEl>
                                          </p:spTgt>
                                        </p:tgtEl>
                                        <p:attrNameLst>
                                          <p:attrName>style.visibility</p:attrName>
                                        </p:attrNameLst>
                                      </p:cBhvr>
                                      <p:to>
                                        <p:strVal val="visible"/>
                                      </p:to>
                                    </p:set>
                                    <p:animEffect filter="fade" transition="in">
                                      <p:cBhvr>
                                        <p:cTn id="22" dur="1000"/>
                                        <p:tgtEl>
                                          <p:spTgt spid="2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230">
                                            <p:txEl>
                                              <p:pRg st="5" end="5"/>
                                            </p:txEl>
                                          </p:spTgt>
                                        </p:tgtEl>
                                        <p:attrNameLst>
                                          <p:attrName>style.visibility</p:attrName>
                                        </p:attrNameLst>
                                      </p:cBhvr>
                                      <p:to>
                                        <p:strVal val="visible"/>
                                      </p:to>
                                    </p:set>
                                    <p:animEffect filter="fade" transition="in">
                                      <p:cBhvr>
                                        <p:cTn id="27" dur="1000"/>
                                        <p:tgtEl>
                                          <p:spTgt spid="2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230">
                                            <p:txEl>
                                              <p:pRg st="6" end="6"/>
                                            </p:txEl>
                                          </p:spTgt>
                                        </p:tgtEl>
                                        <p:attrNameLst>
                                          <p:attrName>style.visibility</p:attrName>
                                        </p:attrNameLst>
                                      </p:cBhvr>
                                      <p:to>
                                        <p:strVal val="visible"/>
                                      </p:to>
                                    </p:set>
                                    <p:animEffect filter="fade" transition="in">
                                      <p:cBhvr>
                                        <p:cTn id="32" dur="1000"/>
                                        <p:tgtEl>
                                          <p:spTgt spid="2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1" fill="hold">
                                  <p:stCondLst>
                                    <p:cond delay="0"/>
                                  </p:stCondLst>
                                  <p:iterate type="el" backwards="0">
                                    <p:tmAbs val="0"/>
                                  </p:iterate>
                                  <p:childTnLst>
                                    <p:set>
                                      <p:cBhvr>
                                        <p:cTn id="36" fill="hold"/>
                                        <p:tgtEl>
                                          <p:spTgt spid="230">
                                            <p:txEl>
                                              <p:pRg st="7" end="7"/>
                                            </p:txEl>
                                          </p:spTgt>
                                        </p:tgtEl>
                                        <p:attrNameLst>
                                          <p:attrName>style.visibility</p:attrName>
                                        </p:attrNameLst>
                                      </p:cBhvr>
                                      <p:to>
                                        <p:strVal val="visible"/>
                                      </p:to>
                                    </p:set>
                                    <p:animEffect filter="fade" transition="in">
                                      <p:cBhvr>
                                        <p:cTn id="37" dur="1000"/>
                                        <p:tgtEl>
                                          <p:spTgt spid="2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1" fill="hold">
                                  <p:stCondLst>
                                    <p:cond delay="0"/>
                                  </p:stCondLst>
                                  <p:iterate type="el" backwards="0">
                                    <p:tmAbs val="0"/>
                                  </p:iterate>
                                  <p:childTnLst>
                                    <p:set>
                                      <p:cBhvr>
                                        <p:cTn id="41" fill="hold"/>
                                        <p:tgtEl>
                                          <p:spTgt spid="230">
                                            <p:txEl>
                                              <p:pRg st="8" end="8"/>
                                            </p:txEl>
                                          </p:spTgt>
                                        </p:tgtEl>
                                        <p:attrNameLst>
                                          <p:attrName>style.visibility</p:attrName>
                                        </p:attrNameLst>
                                      </p:cBhvr>
                                      <p:to>
                                        <p:strVal val="visible"/>
                                      </p:to>
                                    </p:set>
                                    <p:animEffect filter="fade" transition="in">
                                      <p:cBhvr>
                                        <p:cTn id="42" dur="1000"/>
                                        <p:tgtEl>
                                          <p:spTgt spid="230">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et up a positive alternative.…"/>
          <p:cNvSpPr txBox="1"/>
          <p:nvPr>
            <p:ph type="title"/>
          </p:nvPr>
        </p:nvSpPr>
        <p:spPr>
          <a:xfrm>
            <a:off x="1206500" y="554518"/>
            <a:ext cx="21971000" cy="2319718"/>
          </a:xfrm>
          <a:prstGeom prst="rect">
            <a:avLst/>
          </a:prstGeom>
        </p:spPr>
        <p:txBody>
          <a:bodyPr/>
          <a:lstStyle/>
          <a:p>
            <a:pPr algn="ctr" defTabSz="1560536">
              <a:defRPr spc="-108" sz="5440"/>
            </a:pPr>
            <a:r>
              <a:t>Set up a positive alternative.</a:t>
            </a:r>
          </a:p>
          <a:p>
            <a:pPr algn="ctr" defTabSz="1560536">
              <a:defRPr spc="-108" sz="5440"/>
            </a:pPr>
            <a:r>
              <a:t>Don’t make it personal.</a:t>
            </a:r>
          </a:p>
          <a:p>
            <a:pPr algn="ctr" defTabSz="1560536">
              <a:defRPr spc="-108" sz="5440"/>
            </a:pPr>
            <a:r>
              <a:t>Keep the focus on a policy to keep people safe, not on yourself.</a:t>
            </a:r>
          </a:p>
        </p:txBody>
      </p:sp>
      <p:sp>
        <p:nvSpPr>
          <p:cNvPr id="234" name="Ask - “I need you to move outside…”…"/>
          <p:cNvSpPr txBox="1"/>
          <p:nvPr/>
        </p:nvSpPr>
        <p:spPr>
          <a:xfrm>
            <a:off x="429273" y="4017778"/>
            <a:ext cx="23716108" cy="50353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nSpc>
                <a:spcPct val="100000"/>
              </a:lnSpc>
              <a:spcBef>
                <a:spcPts val="0"/>
              </a:spcBef>
              <a:buSzPct val="100000"/>
              <a:buAutoNum type="arabicPeriod" startAt="1"/>
              <a:defRPr sz="5400">
                <a:solidFill>
                  <a:srgbClr val="5E5E5E"/>
                </a:solidFill>
              </a:defRPr>
            </a:pPr>
            <a:r>
              <a:t> Ask - “I need you to move outside…”</a:t>
            </a:r>
          </a:p>
          <a:p>
            <a:pPr marL="444500" indent="-444500">
              <a:lnSpc>
                <a:spcPct val="100000"/>
              </a:lnSpc>
              <a:spcBef>
                <a:spcPts val="0"/>
              </a:spcBef>
              <a:buSzPct val="100000"/>
              <a:buAutoNum type="arabicPeriod" startAt="1"/>
              <a:defRPr sz="5400">
                <a:solidFill>
                  <a:srgbClr val="5E5E5E"/>
                </a:solidFill>
              </a:defRPr>
            </a:pPr>
            <a:r>
              <a:t> Set context - “as part of our policies to keep people safe.”</a:t>
            </a:r>
          </a:p>
          <a:p>
            <a:pPr marL="444500" indent="-444500">
              <a:lnSpc>
                <a:spcPct val="100000"/>
              </a:lnSpc>
              <a:spcBef>
                <a:spcPts val="0"/>
              </a:spcBef>
              <a:buSzPct val="100000"/>
              <a:buAutoNum type="arabicPeriod" startAt="1"/>
              <a:defRPr sz="5400">
                <a:solidFill>
                  <a:srgbClr val="5E5E5E"/>
                </a:solidFill>
              </a:defRPr>
            </a:pPr>
            <a:r>
              <a:t> Present options - positive option first “If you go outside, that’s great. If not,</a:t>
            </a:r>
          </a:p>
          <a:p>
            <a:pPr>
              <a:lnSpc>
                <a:spcPct val="100000"/>
              </a:lnSpc>
              <a:spcBef>
                <a:spcPts val="0"/>
              </a:spcBef>
              <a:defRPr sz="5400">
                <a:solidFill>
                  <a:srgbClr val="5E5E5E"/>
                </a:solidFill>
              </a:defRPr>
            </a:pPr>
            <a:r>
              <a:t>    I’ll need to contact the police and they will arrest you for trespassing.”</a:t>
            </a:r>
          </a:p>
          <a:p>
            <a:pPr marL="444500" indent="-444500">
              <a:lnSpc>
                <a:spcPct val="100000"/>
              </a:lnSpc>
              <a:spcBef>
                <a:spcPts val="0"/>
              </a:spcBef>
              <a:buSzPct val="100000"/>
              <a:buAutoNum type="arabicPeriod" startAt="4"/>
              <a:defRPr sz="5400">
                <a:solidFill>
                  <a:srgbClr val="5E5E5E"/>
                </a:solidFill>
              </a:defRPr>
            </a:pPr>
            <a:r>
              <a:t> Confirmation - “Ok, so you’re going to go outside.”</a:t>
            </a:r>
          </a:p>
          <a:p>
            <a:pPr marL="444500" indent="-444500">
              <a:lnSpc>
                <a:spcPct val="100000"/>
              </a:lnSpc>
              <a:spcBef>
                <a:spcPts val="0"/>
              </a:spcBef>
              <a:buSzPct val="100000"/>
              <a:buAutoNum type="arabicPeriod" startAt="4"/>
              <a:defRPr sz="5400">
                <a:solidFill>
                  <a:srgbClr val="5E5E5E"/>
                </a:solidFill>
              </a:defRPr>
            </a:pPr>
            <a:r>
              <a:t> Act - follow them out, or ask for a team member to contact 911,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3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When are you allowed to defend yourself?"/>
          <p:cNvSpPr txBox="1"/>
          <p:nvPr>
            <p:ph type="title"/>
          </p:nvPr>
        </p:nvSpPr>
        <p:spPr>
          <a:prstGeom prst="rect">
            <a:avLst/>
          </a:prstGeom>
        </p:spPr>
        <p:txBody>
          <a:bodyPr/>
          <a:lstStyle>
            <a:lvl1pPr algn="ctr"/>
          </a:lstStyle>
          <a:p>
            <a:pPr/>
            <a:r>
              <a:t>When are you allowed to defend yourself?</a:t>
            </a:r>
          </a:p>
        </p:txBody>
      </p:sp>
      <p:sp>
        <p:nvSpPr>
          <p:cNvPr id="237" name="Check your local laws. Generally, you are legally able to defend yourself or others when:"/>
          <p:cNvSpPr txBox="1"/>
          <p:nvPr/>
        </p:nvSpPr>
        <p:spPr>
          <a:xfrm>
            <a:off x="601838" y="3092607"/>
            <a:ext cx="22001380" cy="7463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lvl1pPr>
          </a:lstStyle>
          <a:p>
            <a:pPr/>
            <a:r>
              <a:t>Check your local laws. Generally, you are legally able to defend yourself or others when:</a:t>
            </a:r>
          </a:p>
        </p:txBody>
      </p:sp>
      <p:sp>
        <p:nvSpPr>
          <p:cNvPr id="238" name="There is a reasonable belief"/>
          <p:cNvSpPr txBox="1"/>
          <p:nvPr/>
        </p:nvSpPr>
        <p:spPr>
          <a:xfrm>
            <a:off x="601838" y="4307952"/>
            <a:ext cx="7252971" cy="7711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There is a </a:t>
            </a:r>
            <a:r>
              <a:rPr b="1"/>
              <a:t>reasonable belief</a:t>
            </a:r>
          </a:p>
        </p:txBody>
      </p:sp>
      <p:sp>
        <p:nvSpPr>
          <p:cNvPr id="239" name="That there is an imminent threat"/>
          <p:cNvSpPr txBox="1"/>
          <p:nvPr/>
        </p:nvSpPr>
        <p:spPr>
          <a:xfrm>
            <a:off x="601838" y="5434115"/>
            <a:ext cx="8330338" cy="7711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That there is an </a:t>
            </a:r>
            <a:r>
              <a:rPr b="1"/>
              <a:t>imminent threat</a:t>
            </a:r>
          </a:p>
        </p:txBody>
      </p:sp>
      <p:sp>
        <p:nvSpPr>
          <p:cNvPr id="240" name="(what a reasonable person would believe)"/>
          <p:cNvSpPr txBox="1"/>
          <p:nvPr/>
        </p:nvSpPr>
        <p:spPr>
          <a:xfrm>
            <a:off x="8643188" y="4320370"/>
            <a:ext cx="10431426" cy="7463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lvl1pPr>
          </a:lstStyle>
          <a:p>
            <a:pPr/>
            <a:r>
              <a:t>(what a reasonable person would believe)</a:t>
            </a:r>
          </a:p>
        </p:txBody>
      </p:sp>
      <p:sp>
        <p:nvSpPr>
          <p:cNvPr id="241" name="Example: If a man in the lobby says that he will run over you with a 747, is that an imminent threat? Should you…"/>
          <p:cNvSpPr txBox="1"/>
          <p:nvPr/>
        </p:nvSpPr>
        <p:spPr>
          <a:xfrm>
            <a:off x="539546" y="7519289"/>
            <a:ext cx="22720403" cy="41235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900"/>
              </a:spcBef>
              <a:defRPr sz="4400"/>
            </a:pPr>
            <a:r>
              <a:t>Example: </a:t>
            </a:r>
            <a:r>
              <a:rPr sz="3500"/>
              <a:t>If a man in the lobby says that he will run over you with a 747, is that an imminent threat? Should you </a:t>
            </a:r>
            <a:endParaRPr sz="3500"/>
          </a:p>
          <a:p>
            <a:pPr>
              <a:spcBef>
                <a:spcPts val="900"/>
              </a:spcBef>
              <a:defRPr sz="4400"/>
            </a:pPr>
            <a:r>
              <a:rPr sz="3500"/>
              <a:t>                    shoot him? No! There is no 747 in the lobby - he does not have the means to accomplish the threat.</a:t>
            </a:r>
            <a:endParaRPr sz="3500"/>
          </a:p>
          <a:p>
            <a:pPr>
              <a:spcBef>
                <a:spcPts val="900"/>
              </a:spcBef>
              <a:defRPr sz="4400"/>
            </a:pPr>
            <a:r>
              <a:rPr sz="3500"/>
              <a:t>                    However, it doesn’t mean he isn’t dangerous and that you shouldn’t ask him to leave.</a:t>
            </a:r>
            <a:endParaRPr sz="3500"/>
          </a:p>
          <a:p>
            <a:pPr>
              <a:defRPr sz="4400"/>
            </a:pPr>
            <a:endParaRPr sz="3500"/>
          </a:p>
          <a:p>
            <a:pPr>
              <a:defRPr sz="4400"/>
            </a:pPr>
            <a:r>
              <a:t>                 </a:t>
            </a:r>
          </a:p>
        </p:txBody>
      </p:sp>
      <p:sp>
        <p:nvSpPr>
          <p:cNvPr id="242" name="Example: If a man in the lobby squares up his stance, puts up his hands in a boxing fashion, and says that he will hit…"/>
          <p:cNvSpPr txBox="1"/>
          <p:nvPr/>
        </p:nvSpPr>
        <p:spPr>
          <a:xfrm>
            <a:off x="512881" y="9329959"/>
            <a:ext cx="23967949" cy="24884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900"/>
              </a:spcBef>
              <a:defRPr sz="4400"/>
            </a:pPr>
            <a:r>
              <a:t>Example: </a:t>
            </a:r>
            <a:r>
              <a:rPr sz="3500"/>
              <a:t>If a man in the lobby squares up his stance, puts up his hands in a boxing fashion, and says that he will hit</a:t>
            </a:r>
            <a:endParaRPr sz="3500"/>
          </a:p>
          <a:p>
            <a:pPr>
              <a:spcBef>
                <a:spcPts val="900"/>
              </a:spcBef>
              <a:defRPr sz="4400"/>
            </a:pPr>
            <a:r>
              <a:rPr sz="3500"/>
              <a:t>                    you, is that an imminent threat? Yes. He has taken actions that make a reasonable person believe </a:t>
            </a:r>
            <a:endParaRPr sz="3500"/>
          </a:p>
          <a:p>
            <a:pPr>
              <a:spcBef>
                <a:spcPts val="900"/>
              </a:spcBef>
              <a:defRPr sz="4400"/>
            </a:pPr>
            <a:r>
              <a:rPr sz="3500"/>
              <a:t>                    that he is about to cause bodily harm. This could be a good point to get away and/or OC spray this person. </a:t>
            </a:r>
            <a:endParaRPr sz="3500"/>
          </a:p>
          <a:p>
            <a:pPr>
              <a:spcBef>
                <a:spcPts val="900"/>
              </a:spcBef>
              <a:defRPr sz="4400"/>
            </a:pPr>
            <a:r>
              <a:rPr sz="3500"/>
              <a:t>                  </a:t>
            </a:r>
          </a:p>
        </p:txBody>
      </p:sp>
      <p:sp>
        <p:nvSpPr>
          <p:cNvPr id="243" name="(where the means to accomplish the threat are present)"/>
          <p:cNvSpPr txBox="1"/>
          <p:nvPr/>
        </p:nvSpPr>
        <p:spPr>
          <a:xfrm>
            <a:off x="9522609" y="5434115"/>
            <a:ext cx="13850164" cy="7463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lvl1pPr>
          </a:lstStyle>
          <a:p>
            <a:pPr/>
            <a:r>
              <a:t>(where the means to accomplish the threat are present)</a:t>
            </a:r>
          </a:p>
        </p:txBody>
      </p:sp>
      <p:sp>
        <p:nvSpPr>
          <p:cNvPr id="244" name="Example: If a man comes in, takes out a gun, and says that he will hurt people, is that an imminent threat?…"/>
          <p:cNvSpPr txBox="1"/>
          <p:nvPr/>
        </p:nvSpPr>
        <p:spPr>
          <a:xfrm>
            <a:off x="485094" y="11203337"/>
            <a:ext cx="22191283" cy="24884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900"/>
              </a:spcBef>
              <a:defRPr sz="4400"/>
            </a:pPr>
            <a:r>
              <a:t>Example: </a:t>
            </a:r>
            <a:r>
              <a:rPr sz="3500"/>
              <a:t>If a man comes in, takes out a gun, and says that he will hurt people, is that an imminent threat?</a:t>
            </a:r>
            <a:endParaRPr sz="3500"/>
          </a:p>
          <a:p>
            <a:pPr>
              <a:spcBef>
                <a:spcPts val="900"/>
              </a:spcBef>
              <a:defRPr sz="4400"/>
            </a:pPr>
            <a:r>
              <a:rPr sz="3500"/>
              <a:t>                    Yes. He has the taken actions that make a reasonable person believe he will cause harm or death. </a:t>
            </a:r>
            <a:endParaRPr sz="3500"/>
          </a:p>
          <a:p>
            <a:pPr>
              <a:spcBef>
                <a:spcPts val="900"/>
              </a:spcBef>
              <a:defRPr sz="4400"/>
            </a:pPr>
            <a:r>
              <a:rPr sz="3500"/>
              <a:t>                    You can respond with proportional force - put hands on him, OC spray him, or shoot him to protect</a:t>
            </a:r>
            <a:endParaRPr sz="3500"/>
          </a:p>
          <a:p>
            <a:pPr>
              <a:spcBef>
                <a:spcPts val="900"/>
              </a:spcBef>
              <a:defRPr sz="4400"/>
            </a:pPr>
            <a:r>
              <a:rPr sz="3500"/>
              <a:t>                    yourself and others.</a:t>
            </a:r>
          </a:p>
        </p:txBody>
      </p:sp>
      <p:sp>
        <p:nvSpPr>
          <p:cNvPr id="245" name="Of bodily injury, harm, or death"/>
          <p:cNvSpPr txBox="1"/>
          <p:nvPr/>
        </p:nvSpPr>
        <p:spPr>
          <a:xfrm>
            <a:off x="601838" y="6472404"/>
            <a:ext cx="8268311" cy="7711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Of </a:t>
            </a:r>
            <a:r>
              <a:rPr b="1"/>
              <a:t>bodily injury, harm, or death</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Force Continuum"/>
          <p:cNvSpPr txBox="1"/>
          <p:nvPr>
            <p:ph type="title"/>
          </p:nvPr>
        </p:nvSpPr>
        <p:spPr>
          <a:xfrm>
            <a:off x="1206500" y="2642815"/>
            <a:ext cx="21971001" cy="1433163"/>
          </a:xfrm>
          <a:prstGeom prst="rect">
            <a:avLst/>
          </a:prstGeom>
        </p:spPr>
        <p:txBody>
          <a:bodyPr/>
          <a:lstStyle>
            <a:lvl1pPr algn="ctr">
              <a:defRPr spc="-116" sz="5800"/>
            </a:lvl1pPr>
          </a:lstStyle>
          <a:p>
            <a:pPr/>
            <a:r>
              <a:t>Force Continuum</a:t>
            </a:r>
          </a:p>
        </p:txBody>
      </p:sp>
      <p:grpSp>
        <p:nvGrpSpPr>
          <p:cNvPr id="253" name="Group"/>
          <p:cNvGrpSpPr/>
          <p:nvPr/>
        </p:nvGrpSpPr>
        <p:grpSpPr>
          <a:xfrm>
            <a:off x="2180758" y="4925672"/>
            <a:ext cx="20431374" cy="2397136"/>
            <a:chOff x="0" y="0"/>
            <a:chExt cx="20431372" cy="2397135"/>
          </a:xfrm>
        </p:grpSpPr>
        <p:sp>
          <p:nvSpPr>
            <p:cNvPr id="248" name="Line"/>
            <p:cNvSpPr/>
            <p:nvPr/>
          </p:nvSpPr>
          <p:spPr>
            <a:xfrm flipV="1">
              <a:off x="1221847" y="-1"/>
              <a:ext cx="1" cy="143316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ctr">
                <a:lnSpc>
                  <a:spcPct val="100000"/>
                </a:lnSpc>
                <a:spcBef>
                  <a:spcPts val="0"/>
                </a:spcBef>
                <a:defRPr sz="2400">
                  <a:solidFill>
                    <a:srgbClr val="5E5E5E"/>
                  </a:solidFill>
                </a:defRPr>
              </a:pPr>
            </a:p>
          </p:txBody>
        </p:sp>
        <p:sp>
          <p:nvSpPr>
            <p:cNvPr id="249" name="Rectangle"/>
            <p:cNvSpPr/>
            <p:nvPr/>
          </p:nvSpPr>
          <p:spPr>
            <a:xfrm>
              <a:off x="1234747" y="542219"/>
              <a:ext cx="17533429" cy="348726"/>
            </a:xfrm>
            <a:prstGeom prst="rect">
              <a:avLst/>
            </a:prstGeom>
            <a:solidFill>
              <a:srgbClr val="00A1FF"/>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50" name="Line"/>
            <p:cNvSpPr/>
            <p:nvPr/>
          </p:nvSpPr>
          <p:spPr>
            <a:xfrm flipV="1">
              <a:off x="18764250" y="-1"/>
              <a:ext cx="1" cy="143316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ctr">
                <a:lnSpc>
                  <a:spcPct val="100000"/>
                </a:lnSpc>
                <a:spcBef>
                  <a:spcPts val="0"/>
                </a:spcBef>
                <a:defRPr sz="2400">
                  <a:solidFill>
                    <a:srgbClr val="5E5E5E"/>
                  </a:solidFill>
                </a:defRPr>
              </a:pPr>
            </a:p>
          </p:txBody>
        </p:sp>
        <p:sp>
          <p:nvSpPr>
            <p:cNvPr id="251" name="Low Force"/>
            <p:cNvSpPr txBox="1"/>
            <p:nvPr/>
          </p:nvSpPr>
          <p:spPr>
            <a:xfrm>
              <a:off x="0" y="1725204"/>
              <a:ext cx="2443696" cy="671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lnSpc>
                  <a:spcPct val="100000"/>
                </a:lnSpc>
                <a:spcBef>
                  <a:spcPts val="0"/>
                </a:spcBef>
                <a:defRPr sz="3900">
                  <a:solidFill>
                    <a:srgbClr val="5E5E5E"/>
                  </a:solidFill>
                </a:defRPr>
              </a:lvl1pPr>
            </a:lstStyle>
            <a:p>
              <a:pPr/>
              <a:r>
                <a:t>Low Force</a:t>
              </a:r>
            </a:p>
          </p:txBody>
        </p:sp>
        <p:sp>
          <p:nvSpPr>
            <p:cNvPr id="252" name="Extreme Force"/>
            <p:cNvSpPr txBox="1"/>
            <p:nvPr/>
          </p:nvSpPr>
          <p:spPr>
            <a:xfrm>
              <a:off x="17097127" y="1725204"/>
              <a:ext cx="3334246" cy="671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lnSpc>
                  <a:spcPct val="100000"/>
                </a:lnSpc>
                <a:spcBef>
                  <a:spcPts val="0"/>
                </a:spcBef>
                <a:defRPr sz="3900">
                  <a:solidFill>
                    <a:srgbClr val="5E5E5E"/>
                  </a:solidFill>
                </a:defRPr>
              </a:lvl1pPr>
            </a:lstStyle>
            <a:p>
              <a:pPr/>
              <a:r>
                <a:t>Extreme Force</a:t>
              </a:r>
            </a:p>
          </p:txBody>
        </p:sp>
      </p:grpSp>
      <p:sp>
        <p:nvSpPr>
          <p:cNvPr id="254" name="Presence"/>
          <p:cNvSpPr txBox="1"/>
          <p:nvPr/>
        </p:nvSpPr>
        <p:spPr>
          <a:xfrm>
            <a:off x="2313498" y="3747457"/>
            <a:ext cx="2178216" cy="671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0"/>
              </a:spcBef>
              <a:defRPr sz="3900">
                <a:solidFill>
                  <a:srgbClr val="5E5E5E"/>
                </a:solidFill>
              </a:defRPr>
            </a:lvl1pPr>
          </a:lstStyle>
          <a:p>
            <a:pPr/>
            <a:r>
              <a:t>Presence</a:t>
            </a:r>
          </a:p>
        </p:txBody>
      </p:sp>
      <p:sp>
        <p:nvSpPr>
          <p:cNvPr id="255" name="Verbal Interaction"/>
          <p:cNvSpPr txBox="1"/>
          <p:nvPr/>
        </p:nvSpPr>
        <p:spPr>
          <a:xfrm>
            <a:off x="6937464" y="3747457"/>
            <a:ext cx="3976155" cy="671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0"/>
              </a:spcBef>
              <a:defRPr sz="3900">
                <a:solidFill>
                  <a:srgbClr val="5E5E5E"/>
                </a:solidFill>
              </a:defRPr>
            </a:lvl1pPr>
          </a:lstStyle>
          <a:p>
            <a:pPr/>
            <a:r>
              <a:t>Verbal Interaction</a:t>
            </a:r>
          </a:p>
        </p:txBody>
      </p:sp>
      <p:sp>
        <p:nvSpPr>
          <p:cNvPr id="256" name="Non-lethal"/>
          <p:cNvSpPr txBox="1"/>
          <p:nvPr/>
        </p:nvSpPr>
        <p:spPr>
          <a:xfrm>
            <a:off x="14254401" y="3747457"/>
            <a:ext cx="2407540" cy="671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0"/>
              </a:spcBef>
              <a:defRPr sz="3900">
                <a:solidFill>
                  <a:srgbClr val="5E5E5E"/>
                </a:solidFill>
              </a:defRPr>
            </a:lvl1pPr>
          </a:lstStyle>
          <a:p>
            <a:pPr/>
            <a:r>
              <a:t>Non-lethal</a:t>
            </a:r>
          </a:p>
        </p:txBody>
      </p:sp>
      <p:sp>
        <p:nvSpPr>
          <p:cNvPr id="257" name="Lethal"/>
          <p:cNvSpPr txBox="1"/>
          <p:nvPr/>
        </p:nvSpPr>
        <p:spPr>
          <a:xfrm>
            <a:off x="19892024" y="3747457"/>
            <a:ext cx="1463003" cy="671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100000"/>
              </a:lnSpc>
              <a:spcBef>
                <a:spcPts val="0"/>
              </a:spcBef>
              <a:defRPr sz="3900">
                <a:solidFill>
                  <a:srgbClr val="5E5E5E"/>
                </a:solidFill>
              </a:defRPr>
            </a:lvl1pPr>
          </a:lstStyle>
          <a:p>
            <a:pPr/>
            <a:r>
              <a:t>Lethal</a:t>
            </a:r>
          </a:p>
        </p:txBody>
      </p:sp>
      <p:sp>
        <p:nvSpPr>
          <p:cNvPr id="258" name="As a citizen, you are only legally able to respond to force shown against you or others with a reasonable, proportional response. You can face legal action if you escalate force."/>
          <p:cNvSpPr txBox="1"/>
          <p:nvPr/>
        </p:nvSpPr>
        <p:spPr>
          <a:xfrm>
            <a:off x="364965" y="8172502"/>
            <a:ext cx="23202800" cy="1367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As a citizen, you are only legally able to respond to force shown against you or others with a </a:t>
            </a:r>
            <a:r>
              <a:rPr b="1"/>
              <a:t>reasonable,</a:t>
            </a:r>
            <a:r>
              <a:t> </a:t>
            </a:r>
            <a:r>
              <a:rPr b="1"/>
              <a:t>proportional response</a:t>
            </a:r>
            <a:r>
              <a:t>. You can face legal action if you escalate force.  </a:t>
            </a:r>
          </a:p>
        </p:txBody>
      </p:sp>
      <p:sp>
        <p:nvSpPr>
          <p:cNvPr id="259" name="For example, if a person is verbally insulting you or others (calling you names, etc.), you are not authorized to respond with physical force. If they are pushing you (non-lethal force), you are not allowed to respond to with lethal force."/>
          <p:cNvSpPr txBox="1"/>
          <p:nvPr/>
        </p:nvSpPr>
        <p:spPr>
          <a:xfrm>
            <a:off x="365466" y="9964486"/>
            <a:ext cx="23408864" cy="19382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900"/>
              </a:spcBef>
              <a:defRPr sz="4400"/>
            </a:lvl1pPr>
          </a:lstStyle>
          <a:p>
            <a:pPr/>
            <a:r>
              <a:t>For example, if a person is verbally insulting you or others (calling you names, etc.), you are not authorized to respond with physical force. If they are pushing you (non-lethal force), you are not allowed to respond to with lethal force.</a:t>
            </a:r>
          </a:p>
        </p:txBody>
      </p:sp>
      <p:sp>
        <p:nvSpPr>
          <p:cNvPr id="260" name="It is important to have a non-lethal option such as OC spray that is something between a harsh word and a gun."/>
          <p:cNvSpPr txBox="1"/>
          <p:nvPr/>
        </p:nvSpPr>
        <p:spPr>
          <a:xfrm>
            <a:off x="338428" y="12217036"/>
            <a:ext cx="23900740" cy="13422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900"/>
              </a:spcBef>
              <a:defRPr sz="4400"/>
            </a:lvl1pPr>
          </a:lstStyle>
          <a:p>
            <a:pPr/>
            <a:r>
              <a:t>It is important to have a non-lethal option such as OC spray that is something between a harsh word and a gun.</a:t>
            </a:r>
          </a:p>
        </p:txBody>
      </p:sp>
      <p:sp>
        <p:nvSpPr>
          <p:cNvPr id="261" name="How are you allowed to defend yourself?"/>
          <p:cNvSpPr txBox="1"/>
          <p:nvPr/>
        </p:nvSpPr>
        <p:spPr>
          <a:xfrm>
            <a:off x="1206500" y="388735"/>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a:lnSpc>
                <a:spcPct val="80000"/>
              </a:lnSpc>
              <a:spcBef>
                <a:spcPts val="0"/>
              </a:spcBef>
              <a:defRPr b="1" spc="-170" sz="8500"/>
            </a:lvl1pPr>
          </a:lstStyle>
          <a:p>
            <a:pPr/>
            <a:r>
              <a:t>How are you allowed to defend yourself?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fade" transition="in">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4"/>
                                        </p:tgtEl>
                                        <p:attrNameLst>
                                          <p:attrName>style.visibility</p:attrName>
                                        </p:attrNameLst>
                                      </p:cBhvr>
                                      <p:to>
                                        <p:strVal val="visible"/>
                                      </p:to>
                                    </p:set>
                                    <p:animEffect filter="dissolve" transition="in">
                                      <p:cBhvr>
                                        <p:cTn id="12" dur="10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55"/>
                                        </p:tgtEl>
                                        <p:attrNameLst>
                                          <p:attrName>style.visibility</p:attrName>
                                        </p:attrNameLst>
                                      </p:cBhvr>
                                      <p:to>
                                        <p:strVal val="visible"/>
                                      </p:to>
                                    </p:set>
                                    <p:animEffect filter="dissolve" transition="in">
                                      <p:cBhvr>
                                        <p:cTn id="17" dur="10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56"/>
                                        </p:tgtEl>
                                        <p:attrNameLst>
                                          <p:attrName>style.visibility</p:attrName>
                                        </p:attrNameLst>
                                      </p:cBhvr>
                                      <p:to>
                                        <p:strVal val="visible"/>
                                      </p:to>
                                    </p:set>
                                    <p:animEffect filter="dissolve" transition="in">
                                      <p:cBhvr>
                                        <p:cTn id="22" dur="1000"/>
                                        <p:tgtEl>
                                          <p:spTgt spid="25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57"/>
                                        </p:tgtEl>
                                        <p:attrNameLst>
                                          <p:attrName>style.visibility</p:attrName>
                                        </p:attrNameLst>
                                      </p:cBhvr>
                                      <p:to>
                                        <p:strVal val="visible"/>
                                      </p:to>
                                    </p:set>
                                    <p:animEffect filter="dissolve" transition="in">
                                      <p:cBhvr>
                                        <p:cTn id="27"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2"/>
      <p:bldP build="whole" bldLvl="1" animBg="1" rev="0" advAuto="0" spid="257" grpId="5"/>
      <p:bldP build="whole" bldLvl="1" animBg="1" rev="0" advAuto="0" spid="253" grpId="1"/>
      <p:bldP build="whole" bldLvl="1" animBg="1" rev="0" advAuto="0" spid="255" grpId="3"/>
      <p:bldP build="whole" bldLvl="1" animBg="1" rev="0" advAuto="0" spid="256" grpId="4"/>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You are private citizens and NOT Law Enforcement."/>
          <p:cNvSpPr txBox="1"/>
          <p:nvPr>
            <p:ph type="title"/>
          </p:nvPr>
        </p:nvSpPr>
        <p:spPr>
          <a:xfrm>
            <a:off x="1206500" y="1079500"/>
            <a:ext cx="21971000" cy="2109218"/>
          </a:xfrm>
          <a:prstGeom prst="rect">
            <a:avLst/>
          </a:prstGeom>
        </p:spPr>
        <p:txBody>
          <a:bodyPr/>
          <a:lstStyle>
            <a:lvl1pPr algn="ctr" defTabSz="2072588">
              <a:defRPr spc="-144" sz="7225"/>
            </a:lvl1pPr>
          </a:lstStyle>
          <a:p>
            <a:pPr/>
            <a:r>
              <a:t>You are private citizens and NOT Law Enforcement.</a:t>
            </a:r>
          </a:p>
        </p:txBody>
      </p:sp>
      <p:sp>
        <p:nvSpPr>
          <p:cNvPr id="264" name="You are not authorized to put hands on people if they don’t threaten you or others first. You are only allowed to defend yourself and others, the same as any private citizen.…"/>
          <p:cNvSpPr txBox="1"/>
          <p:nvPr/>
        </p:nvSpPr>
        <p:spPr>
          <a:xfrm>
            <a:off x="501716" y="2385846"/>
            <a:ext cx="23102380" cy="71694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74700" indent="-774700">
              <a:lnSpc>
                <a:spcPct val="100000"/>
              </a:lnSpc>
              <a:spcBef>
                <a:spcPts val="0"/>
              </a:spcBef>
              <a:buSzPct val="123000"/>
              <a:buChar char="•"/>
              <a:defRPr b="1" spc="-102" sz="5100"/>
            </a:pPr>
            <a:r>
              <a:t>You are not authorized to put hands on people if they don’t threaten you or others first. You are only allowed to defend yourself and others, the same as any private citizen.</a:t>
            </a:r>
          </a:p>
          <a:p>
            <a:pPr marL="774700" indent="-774700">
              <a:lnSpc>
                <a:spcPct val="100000"/>
              </a:lnSpc>
              <a:spcBef>
                <a:spcPts val="0"/>
              </a:spcBef>
              <a:buSzPct val="123000"/>
              <a:buChar char="•"/>
              <a:defRPr b="1" spc="-102" sz="5100"/>
            </a:pPr>
            <a:r>
              <a:t>Contact law enforcement for combative or resistant people. Try to de-escalate and disengage if possible. </a:t>
            </a:r>
          </a:p>
          <a:p>
            <a:pPr marL="774700" indent="-774700">
              <a:lnSpc>
                <a:spcPct val="100000"/>
              </a:lnSpc>
              <a:spcBef>
                <a:spcPts val="0"/>
              </a:spcBef>
              <a:buSzPct val="123000"/>
              <a:buChar char="•"/>
              <a:defRPr b="1" spc="-102" sz="5100"/>
            </a:pPr>
            <a:r>
              <a:t>If you ask a person to leave and they won’t, let them know that they are trespassing and that you will call law enforcement to come arrest them if they don’t comply. Wait for law enforcement if the person refuses.</a:t>
            </a:r>
          </a:p>
          <a:p>
            <a:pPr marL="774700" indent="-774700">
              <a:lnSpc>
                <a:spcPct val="100000"/>
              </a:lnSpc>
              <a:spcBef>
                <a:spcPts val="0"/>
              </a:spcBef>
              <a:buSzPct val="123000"/>
              <a:buChar char="•"/>
              <a:defRPr b="1" spc="-102" sz="5100"/>
            </a:pPr>
            <a:r>
              <a:t>Physical force is a last resort.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cenarios to Practice"/>
          <p:cNvSpPr txBox="1"/>
          <p:nvPr>
            <p:ph type="title"/>
          </p:nvPr>
        </p:nvSpPr>
        <p:spPr>
          <a:prstGeom prst="rect">
            <a:avLst/>
          </a:prstGeom>
        </p:spPr>
        <p:txBody>
          <a:bodyPr/>
          <a:lstStyle/>
          <a:p>
            <a:pPr/>
            <a:r>
              <a:t>Scenarios to Practice</a:t>
            </a:r>
          </a:p>
        </p:txBody>
      </p:sp>
      <p:sp>
        <p:nvSpPr>
          <p:cNvPr id="267" name="First, do a double check and pat down to ensure that everyone is disarmed.…"/>
          <p:cNvSpPr txBox="1"/>
          <p:nvPr>
            <p:ph type="body" idx="1"/>
          </p:nvPr>
        </p:nvSpPr>
        <p:spPr>
          <a:xfrm>
            <a:off x="1206500" y="3008206"/>
            <a:ext cx="21971000" cy="8256012"/>
          </a:xfrm>
          <a:prstGeom prst="rect">
            <a:avLst/>
          </a:prstGeom>
        </p:spPr>
        <p:txBody>
          <a:bodyPr/>
          <a:lstStyle/>
          <a:p>
            <a:pPr marL="0" indent="0" defTabSz="2145738">
              <a:spcBef>
                <a:spcPts val="3900"/>
              </a:spcBef>
              <a:buSzTx/>
              <a:buNone/>
              <a:defRPr sz="4224"/>
            </a:pPr>
            <a:r>
              <a:t>First, do a double check and pat down to ensure that everyone is disarmed.</a:t>
            </a:r>
          </a:p>
          <a:p>
            <a:pPr marL="0" indent="0" defTabSz="2145738">
              <a:spcBef>
                <a:spcPts val="3900"/>
              </a:spcBef>
              <a:buSzTx/>
              <a:buNone/>
              <a:defRPr sz="4224"/>
            </a:pPr>
            <a:r>
              <a:t>Then, simulate the following:</a:t>
            </a:r>
          </a:p>
          <a:p>
            <a:pPr marL="536447" indent="-536447" defTabSz="2145738">
              <a:spcBef>
                <a:spcPts val="3900"/>
              </a:spcBef>
              <a:defRPr sz="4224"/>
            </a:pPr>
            <a:r>
              <a:t>A person in a trench coat approaches</a:t>
            </a:r>
          </a:p>
          <a:p>
            <a:pPr marL="536447" indent="-536447" defTabSz="2145738">
              <a:spcBef>
                <a:spcPts val="3900"/>
              </a:spcBef>
              <a:defRPr sz="4224"/>
            </a:pPr>
            <a:r>
              <a:t>A homeless person approaches and is upset</a:t>
            </a:r>
          </a:p>
          <a:p>
            <a:pPr marL="536447" indent="-536447" defTabSz="2145738">
              <a:spcBef>
                <a:spcPts val="3900"/>
              </a:spcBef>
              <a:defRPr sz="4224"/>
            </a:pPr>
            <a:r>
              <a:t>A person with a large bag approaches</a:t>
            </a:r>
          </a:p>
          <a:p>
            <a:pPr marL="536447" indent="-536447" defTabSz="2145738">
              <a:spcBef>
                <a:spcPts val="3900"/>
              </a:spcBef>
              <a:defRPr sz="4224"/>
            </a:pPr>
            <a:r>
              <a:t>A parent doesn’t have the claim ticket to check their child out of kids service</a:t>
            </a:r>
          </a:p>
          <a:p>
            <a:pPr marL="0" indent="0" defTabSz="2145738">
              <a:spcBef>
                <a:spcPts val="3900"/>
              </a:spcBef>
              <a:buSzTx/>
              <a:buNone/>
              <a:defRPr sz="4224"/>
            </a:pPr>
            <a:r>
              <a:t>   and is upset that they have to confirm their identity.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7">
                                            <p:bg/>
                                          </p:spTgt>
                                        </p:tgtEl>
                                        <p:attrNameLst>
                                          <p:attrName>style.visibility</p:attrName>
                                        </p:attrNameLst>
                                      </p:cBhvr>
                                      <p:to>
                                        <p:strVal val="visible"/>
                                      </p:to>
                                    </p:set>
                                    <p:animEffect filter="fade" transition="in">
                                      <p:cBhvr>
                                        <p:cTn id="7" dur="1000"/>
                                        <p:tgtEl>
                                          <p:spTgt spid="26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7">
                                            <p:txEl>
                                              <p:pRg st="0" end="0"/>
                                            </p:txEl>
                                          </p:spTgt>
                                        </p:tgtEl>
                                        <p:attrNameLst>
                                          <p:attrName>style.visibility</p:attrName>
                                        </p:attrNameLst>
                                      </p:cBhvr>
                                      <p:to>
                                        <p:strVal val="visible"/>
                                      </p:to>
                                    </p:set>
                                    <p:animEffect filter="fade" transition="in">
                                      <p:cBhvr>
                                        <p:cTn id="10" dur="1000"/>
                                        <p:tgtEl>
                                          <p:spTgt spid="2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67">
                                            <p:txEl>
                                              <p:pRg st="1" end="1"/>
                                            </p:txEl>
                                          </p:spTgt>
                                        </p:tgtEl>
                                        <p:attrNameLst>
                                          <p:attrName>style.visibility</p:attrName>
                                        </p:attrNameLst>
                                      </p:cBhvr>
                                      <p:to>
                                        <p:strVal val="visible"/>
                                      </p:to>
                                    </p:set>
                                    <p:animEffect filter="fade" transition="in">
                                      <p:cBhvr>
                                        <p:cTn id="15" dur="1000"/>
                                        <p:tgtEl>
                                          <p:spTgt spid="2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67">
                                            <p:txEl>
                                              <p:pRg st="2" end="2"/>
                                            </p:txEl>
                                          </p:spTgt>
                                        </p:tgtEl>
                                        <p:attrNameLst>
                                          <p:attrName>style.visibility</p:attrName>
                                        </p:attrNameLst>
                                      </p:cBhvr>
                                      <p:to>
                                        <p:strVal val="visible"/>
                                      </p:to>
                                    </p:set>
                                    <p:animEffect filter="fade" transition="in">
                                      <p:cBhvr>
                                        <p:cTn id="20" dur="1000"/>
                                        <p:tgtEl>
                                          <p:spTgt spid="2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67">
                                            <p:txEl>
                                              <p:pRg st="3" end="3"/>
                                            </p:txEl>
                                          </p:spTgt>
                                        </p:tgtEl>
                                        <p:attrNameLst>
                                          <p:attrName>style.visibility</p:attrName>
                                        </p:attrNameLst>
                                      </p:cBhvr>
                                      <p:to>
                                        <p:strVal val="visible"/>
                                      </p:to>
                                    </p:set>
                                    <p:animEffect filter="fade" transition="in">
                                      <p:cBhvr>
                                        <p:cTn id="25" dur="1000"/>
                                        <p:tgtEl>
                                          <p:spTgt spid="2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67">
                                            <p:txEl>
                                              <p:pRg st="4" end="4"/>
                                            </p:txEl>
                                          </p:spTgt>
                                        </p:tgtEl>
                                        <p:attrNameLst>
                                          <p:attrName>style.visibility</p:attrName>
                                        </p:attrNameLst>
                                      </p:cBhvr>
                                      <p:to>
                                        <p:strVal val="visible"/>
                                      </p:to>
                                    </p:set>
                                    <p:animEffect filter="fade" transition="in">
                                      <p:cBhvr>
                                        <p:cTn id="30" dur="1000"/>
                                        <p:tgtEl>
                                          <p:spTgt spid="26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67">
                                            <p:txEl>
                                              <p:pRg st="5" end="5"/>
                                            </p:txEl>
                                          </p:spTgt>
                                        </p:tgtEl>
                                        <p:attrNameLst>
                                          <p:attrName>style.visibility</p:attrName>
                                        </p:attrNameLst>
                                      </p:cBhvr>
                                      <p:to>
                                        <p:strVal val="visible"/>
                                      </p:to>
                                    </p:set>
                                    <p:animEffect filter="fade" transition="in">
                                      <p:cBhvr>
                                        <p:cTn id="35" dur="1000"/>
                                        <p:tgtEl>
                                          <p:spTgt spid="26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267">
                                            <p:txEl>
                                              <p:pRg st="6" end="6"/>
                                            </p:txEl>
                                          </p:spTgt>
                                        </p:tgtEl>
                                        <p:attrNameLst>
                                          <p:attrName>style.visibility</p:attrName>
                                        </p:attrNameLst>
                                      </p:cBhvr>
                                      <p:to>
                                        <p:strVal val="visible"/>
                                      </p:to>
                                    </p:set>
                                    <p:animEffect filter="fade" transition="in">
                                      <p:cBhvr>
                                        <p:cTn id="40" dur="1000"/>
                                        <p:tgtEl>
                                          <p:spTgt spid="26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267">
                                            <p:txEl>
                                              <p:pRg st="7" end="7"/>
                                            </p:txEl>
                                          </p:spTgt>
                                        </p:tgtEl>
                                        <p:attrNameLst>
                                          <p:attrName>style.visibility</p:attrName>
                                        </p:attrNameLst>
                                      </p:cBhvr>
                                      <p:to>
                                        <p:strVal val="visible"/>
                                      </p:to>
                                    </p:set>
                                    <p:animEffect filter="fade" transition="in">
                                      <p:cBhvr>
                                        <p:cTn id="45" dur="1000"/>
                                        <p:tgtEl>
                                          <p:spTgt spid="267">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When to engage with someone suspicious?"/>
          <p:cNvSpPr txBox="1"/>
          <p:nvPr>
            <p:ph type="title"/>
          </p:nvPr>
        </p:nvSpPr>
        <p:spPr>
          <a:prstGeom prst="rect">
            <a:avLst/>
          </a:prstGeom>
        </p:spPr>
        <p:txBody>
          <a:bodyPr/>
          <a:lstStyle/>
          <a:p>
            <a:pPr/>
            <a:r>
              <a:t>When </a:t>
            </a:r>
            <a:r>
              <a:rPr b="0"/>
              <a:t>to engage with someone suspicious?</a:t>
            </a:r>
            <a:r>
              <a:t> </a:t>
            </a:r>
          </a:p>
        </p:txBody>
      </p:sp>
      <p:sp>
        <p:nvSpPr>
          <p:cNvPr id="176" name="NOW. Always prioritize action over passivity.…"/>
          <p:cNvSpPr txBox="1"/>
          <p:nvPr>
            <p:ph type="body" idx="1"/>
          </p:nvPr>
        </p:nvSpPr>
        <p:spPr>
          <a:xfrm>
            <a:off x="1206500" y="3161645"/>
            <a:ext cx="21971000" cy="9800257"/>
          </a:xfrm>
          <a:prstGeom prst="rect">
            <a:avLst/>
          </a:prstGeom>
        </p:spPr>
        <p:txBody>
          <a:bodyPr/>
          <a:lstStyle/>
          <a:p>
            <a:pPr/>
            <a:r>
              <a:t>NOW. Always prioritize action over passivity.</a:t>
            </a:r>
          </a:p>
          <a:p>
            <a:pPr/>
            <a:r>
              <a:t>If you notice something off or different, check it out. </a:t>
            </a:r>
          </a:p>
          <a:p>
            <a:pPr marL="0" indent="0">
              <a:lnSpc>
                <a:spcPct val="80000"/>
              </a:lnSpc>
              <a:spcBef>
                <a:spcPts val="0"/>
              </a:spcBef>
              <a:buSzTx/>
              <a:buNone/>
              <a:defRPr spc="-96"/>
            </a:pPr>
          </a:p>
          <a:p>
            <a:pPr>
              <a:lnSpc>
                <a:spcPct val="80000"/>
              </a:lnSpc>
              <a:spcBef>
                <a:spcPts val="0"/>
              </a:spcBef>
              <a:defRPr spc="-96"/>
            </a:pPr>
            <a:r>
              <a:t>Be friendly, introduce yourself, shake a person’s hand and get a feel for them.</a:t>
            </a:r>
          </a:p>
          <a:p>
            <a:pPr>
              <a:lnSpc>
                <a:spcPct val="80000"/>
              </a:lnSpc>
              <a:spcBef>
                <a:spcPts val="0"/>
              </a:spcBef>
              <a:defRPr spc="-96"/>
            </a:pPr>
          </a:p>
          <a:p>
            <a:pPr>
              <a:lnSpc>
                <a:spcPct val="80000"/>
              </a:lnSpc>
              <a:spcBef>
                <a:spcPts val="0"/>
              </a:spcBef>
              <a:defRPr spc="-96"/>
            </a:pPr>
            <a:r>
              <a:t>However, if you see very high risk indicators, such as a person wearing a trench coat in summer, or a person carrying a very large bag, etc., invite a team member to go with you and keep distance.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ommunication with your team"/>
          <p:cNvSpPr txBox="1"/>
          <p:nvPr>
            <p:ph type="title"/>
          </p:nvPr>
        </p:nvSpPr>
        <p:spPr>
          <a:prstGeom prst="rect">
            <a:avLst/>
          </a:prstGeom>
        </p:spPr>
        <p:txBody>
          <a:bodyPr/>
          <a:lstStyle/>
          <a:p>
            <a:pPr/>
            <a:r>
              <a:t>Communication with your team</a:t>
            </a:r>
          </a:p>
        </p:txBody>
      </p:sp>
      <p:sp>
        <p:nvSpPr>
          <p:cNvPr id="179" name="State clear, concise information over the radio, then get off the radio so others can communicate…"/>
          <p:cNvSpPr txBox="1"/>
          <p:nvPr>
            <p:ph type="body" idx="1"/>
          </p:nvPr>
        </p:nvSpPr>
        <p:spPr>
          <a:xfrm>
            <a:off x="1206500" y="3161645"/>
            <a:ext cx="21971000" cy="9800257"/>
          </a:xfrm>
          <a:prstGeom prst="rect">
            <a:avLst/>
          </a:prstGeom>
        </p:spPr>
        <p:txBody>
          <a:bodyPr/>
          <a:lstStyle/>
          <a:p>
            <a:pPr/>
            <a:r>
              <a:t>State clear, concise information over the radio, then get off the radio so others can communicate</a:t>
            </a:r>
          </a:p>
          <a:p>
            <a:pPr/>
            <a:r>
              <a:t>State name, situation, location. For example, “</a:t>
            </a:r>
            <a:r>
              <a:rPr i="1"/>
              <a:t>This is Amy - there’s a man in a trench coat in the Kids parking lot walking towards the Kids entrance.</a:t>
            </a:r>
            <a:endParaRPr i="1"/>
          </a:p>
          <a:p>
            <a:pPr marL="0" indent="0">
              <a:lnSpc>
                <a:spcPct val="80000"/>
              </a:lnSpc>
              <a:spcBef>
                <a:spcPts val="0"/>
              </a:spcBef>
              <a:buSzTx/>
              <a:buNone/>
              <a:defRPr spc="-96"/>
            </a:pPr>
            <a:r>
              <a:rPr i="1"/>
              <a:t>    He’s coming down the aisle directly in front of the entrance</a:t>
            </a:r>
            <a:r>
              <a:t>.”</a:t>
            </a:r>
          </a:p>
          <a:p>
            <a:pPr marL="0" indent="0">
              <a:lnSpc>
                <a:spcPct val="80000"/>
              </a:lnSpc>
              <a:spcBef>
                <a:spcPts val="0"/>
              </a:spcBef>
              <a:buSzTx/>
              <a:buNone/>
              <a:defRPr spc="-96"/>
            </a:pPr>
            <a:r>
              <a:t>    </a:t>
            </a:r>
          </a:p>
          <a:p>
            <a:pPr marL="0" indent="0">
              <a:lnSpc>
                <a:spcPct val="80000"/>
              </a:lnSpc>
              <a:spcBef>
                <a:spcPts val="0"/>
              </a:spcBef>
              <a:buSzTx/>
              <a:buNone/>
              <a:defRPr spc="-96"/>
            </a:pPr>
            <a:r>
              <a:t>    Then Amy gets off the radio. Someone else responds. “</a:t>
            </a:r>
            <a:r>
              <a:rPr i="1"/>
              <a:t>This is Mark, copy - Fred      </a:t>
            </a:r>
            <a:endParaRPr i="1"/>
          </a:p>
          <a:p>
            <a:pPr marL="0" indent="0">
              <a:lnSpc>
                <a:spcPct val="80000"/>
              </a:lnSpc>
              <a:spcBef>
                <a:spcPts val="0"/>
              </a:spcBef>
              <a:buSzTx/>
              <a:buNone/>
              <a:defRPr spc="-96"/>
            </a:pPr>
            <a:r>
              <a:rPr i="1"/>
              <a:t>    and I will check it out.</a:t>
            </a:r>
            <a:r>
              <a:t>”</a:t>
            </a:r>
          </a:p>
          <a:p>
            <a:pPr marL="0" indent="0">
              <a:lnSpc>
                <a:spcPct val="80000"/>
              </a:lnSpc>
              <a:spcBef>
                <a:spcPts val="0"/>
              </a:spcBef>
              <a:buSzTx/>
              <a:buNone/>
              <a:defRPr spc="-96"/>
            </a:pPr>
          </a:p>
          <a:p>
            <a:pPr>
              <a:lnSpc>
                <a:spcPct val="80000"/>
              </a:lnSpc>
              <a:spcBef>
                <a:spcPts val="0"/>
              </a:spcBef>
              <a:defRPr spc="-96"/>
            </a:pPr>
            <a:r>
              <a:t>Designated 911 contact person is ready in case a request for 911 goes out.</a:t>
            </a:r>
          </a:p>
          <a:p>
            <a:pPr>
              <a:lnSpc>
                <a:spcPct val="80000"/>
              </a:lnSpc>
              <a:spcBef>
                <a:spcPts val="0"/>
              </a:spcBef>
              <a:defRPr spc="-96"/>
            </a:pPr>
          </a:p>
          <a:p>
            <a:pPr>
              <a:lnSpc>
                <a:spcPct val="80000"/>
              </a:lnSpc>
              <a:spcBef>
                <a:spcPts val="0"/>
              </a:spcBef>
              <a:defRPr spc="-96"/>
            </a:pPr>
            <a:r>
              <a:t>Be ready to communicate with safety team members to lockdown doors, etc.</a:t>
            </a:r>
          </a:p>
          <a:p>
            <a:pPr>
              <a:lnSpc>
                <a:spcPct val="80000"/>
              </a:lnSpc>
              <a:spcBef>
                <a:spcPts val="0"/>
              </a:spcBef>
              <a:defRPr spc="-96"/>
            </a:pPr>
          </a:p>
          <a:p>
            <a:pPr>
              <a:lnSpc>
                <a:spcPct val="80000"/>
              </a:lnSpc>
              <a:spcBef>
                <a:spcPts val="0"/>
              </a:spcBef>
              <a:defRPr spc="-96"/>
            </a:pPr>
            <a:r>
              <a:t>Be ready to communicate with church leadership/and or the entire church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ommunication with the person"/>
          <p:cNvSpPr txBox="1"/>
          <p:nvPr>
            <p:ph type="title"/>
          </p:nvPr>
        </p:nvSpPr>
        <p:spPr>
          <a:prstGeom prst="rect">
            <a:avLst/>
          </a:prstGeom>
        </p:spPr>
        <p:txBody>
          <a:bodyPr/>
          <a:lstStyle/>
          <a:p>
            <a:pPr/>
            <a:r>
              <a:t>Communication with the person</a:t>
            </a:r>
          </a:p>
        </p:txBody>
      </p:sp>
      <p:sp>
        <p:nvSpPr>
          <p:cNvPr id="182" name="If the person who has threat indicators looks to be different but isn’t exhibiting high threat indicators…"/>
          <p:cNvSpPr txBox="1"/>
          <p:nvPr>
            <p:ph type="body" idx="1"/>
          </p:nvPr>
        </p:nvSpPr>
        <p:spPr>
          <a:xfrm>
            <a:off x="1206500" y="3161645"/>
            <a:ext cx="21971000" cy="9800257"/>
          </a:xfrm>
          <a:prstGeom prst="rect">
            <a:avLst/>
          </a:prstGeom>
        </p:spPr>
        <p:txBody>
          <a:bodyPr/>
          <a:lstStyle/>
          <a:p>
            <a:pPr marL="579119" indent="-579119" defTabSz="2316421">
              <a:spcBef>
                <a:spcPts val="4200"/>
              </a:spcBef>
              <a:defRPr sz="4560"/>
            </a:pPr>
            <a:r>
              <a:t>If the person who has threat indicators looks to be different but isn’t exhibiting high threat indicators</a:t>
            </a:r>
          </a:p>
          <a:p>
            <a:pPr lvl="1" marL="1158239" indent="-579119" defTabSz="2316421">
              <a:spcBef>
                <a:spcPts val="4200"/>
              </a:spcBef>
              <a:defRPr sz="4560"/>
            </a:pPr>
            <a:r>
              <a:t>Approach them in a friendly manner with your hands up near your chest</a:t>
            </a:r>
          </a:p>
          <a:p>
            <a:pPr lvl="1" marL="1158239" indent="-579119" defTabSz="2316421">
              <a:spcBef>
                <a:spcPts val="4200"/>
              </a:spcBef>
              <a:defRPr sz="4560"/>
            </a:pPr>
            <a:r>
              <a:t>Introduce yourself - “Hi, my name is … What’s your name?”</a:t>
            </a:r>
          </a:p>
          <a:p>
            <a:pPr lvl="1" marL="1158239" indent="-579119" defTabSz="2316421">
              <a:spcBef>
                <a:spcPts val="4200"/>
              </a:spcBef>
              <a:defRPr sz="4560"/>
            </a:pPr>
            <a:r>
              <a:t>Offer to shake their hand</a:t>
            </a:r>
          </a:p>
          <a:p>
            <a:pPr lvl="1" marL="1158239" indent="-579119" defTabSz="2316421">
              <a:spcBef>
                <a:spcPts val="4200"/>
              </a:spcBef>
              <a:defRPr sz="4560"/>
            </a:pPr>
            <a:r>
              <a:t>Ask if there is any way you can help them. This can be a great opportunity to  welcome and help someone.</a:t>
            </a:r>
          </a:p>
          <a:p>
            <a:pPr marL="579119" indent="-579119" defTabSz="2316421">
              <a:spcBef>
                <a:spcPts val="4200"/>
              </a:spcBef>
              <a:defRPr sz="4560"/>
            </a:pPr>
            <a:r>
              <a:t>At this point you can get a feel for this person and their mental state. Are they just feeling nervous because this is their first time at church? Or maybe they are high on drugs or drunk? They could have a mental issue, etc. If you get a vibe that they have evil intent, get some help/backup.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ontact and Cover Teamwork"/>
          <p:cNvSpPr txBox="1"/>
          <p:nvPr>
            <p:ph type="title"/>
          </p:nvPr>
        </p:nvSpPr>
        <p:spPr>
          <a:prstGeom prst="rect">
            <a:avLst/>
          </a:prstGeom>
        </p:spPr>
        <p:txBody>
          <a:bodyPr/>
          <a:lstStyle/>
          <a:p>
            <a:pPr/>
            <a:r>
              <a:t>Contact and Cover Teamwork</a:t>
            </a:r>
          </a:p>
        </p:txBody>
      </p:sp>
      <p:sp>
        <p:nvSpPr>
          <p:cNvPr id="185" name="In the case where you identify someone with potentially high risk threat indicators (large bag, trench coat, angry demeanor, etc.), Threat Response team members operate in groups of at least 2…"/>
          <p:cNvSpPr txBox="1"/>
          <p:nvPr>
            <p:ph type="body" idx="1"/>
          </p:nvPr>
        </p:nvSpPr>
        <p:spPr>
          <a:xfrm>
            <a:off x="1206500" y="3161645"/>
            <a:ext cx="21971000" cy="9800257"/>
          </a:xfrm>
          <a:prstGeom prst="rect">
            <a:avLst/>
          </a:prstGeom>
        </p:spPr>
        <p:txBody>
          <a:bodyPr/>
          <a:lstStyle/>
          <a:p>
            <a:pPr marL="566927" indent="-566927" defTabSz="2267655">
              <a:spcBef>
                <a:spcPts val="4100"/>
              </a:spcBef>
              <a:defRPr sz="4464"/>
            </a:pPr>
            <a:r>
              <a:t>In the case where you identify someone with potentially high risk threat indicators (large bag, trench coat, angry demeanor, etc.), Threat Response team members operate in groups of at least 2</a:t>
            </a:r>
          </a:p>
          <a:p>
            <a:pPr marL="566927" indent="-566927" defTabSz="2267655">
              <a:spcBef>
                <a:spcPts val="4100"/>
              </a:spcBef>
              <a:defRPr sz="4464"/>
            </a:pPr>
            <a:r>
              <a:t>One person will be the contact person, the other will be the cover person</a:t>
            </a:r>
          </a:p>
          <a:p>
            <a:pPr marL="566927" indent="-566927" defTabSz="2267655">
              <a:spcBef>
                <a:spcPts val="4100"/>
              </a:spcBef>
              <a:defRPr sz="4464"/>
            </a:pPr>
            <a:r>
              <a:t>The contact person handles all of the communication with the suspicious person. They are ready to welcome them and use OC spray or put hands on them if necessary.</a:t>
            </a:r>
          </a:p>
          <a:p>
            <a:pPr marL="566927" indent="-566927" defTabSz="2267655">
              <a:spcBef>
                <a:spcPts val="4100"/>
              </a:spcBef>
              <a:defRPr sz="4464"/>
            </a:pPr>
            <a:r>
              <a:t>The cover person is a bit off to the side of the contact person. They are able to observe the big picture and warn the contact person if another person starts to approach, etc. They are ready to come to the contact person’s aid if a physical altercation takes place. They are also ready to draw and deploy pepper spray or a pistol if needed. Be mindful of your backstop and position yourself in such a way as to make that backstop as safe as possible.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Contact and Cover"/>
          <p:cNvSpPr txBox="1"/>
          <p:nvPr>
            <p:ph type="title"/>
          </p:nvPr>
        </p:nvSpPr>
        <p:spPr>
          <a:xfrm>
            <a:off x="7097130" y="596648"/>
            <a:ext cx="10189739" cy="1433164"/>
          </a:xfrm>
          <a:prstGeom prst="rect">
            <a:avLst/>
          </a:prstGeom>
        </p:spPr>
        <p:txBody>
          <a:bodyPr/>
          <a:lstStyle/>
          <a:p>
            <a:pPr/>
            <a:r>
              <a:t>Contact and Cover</a:t>
            </a:r>
          </a:p>
        </p:txBody>
      </p:sp>
      <p:pic>
        <p:nvPicPr>
          <p:cNvPr id="188" name="AA man with hand raised to say stop.png" descr="AA man with hand raised to say stop.png"/>
          <p:cNvPicPr>
            <a:picLocks noChangeAspect="1"/>
          </p:cNvPicPr>
          <p:nvPr/>
        </p:nvPicPr>
        <p:blipFill>
          <a:blip r:embed="rId2">
            <a:extLst/>
          </a:blip>
          <a:srcRect l="27089" t="22597" r="45202" b="1719"/>
          <a:stretch>
            <a:fillRect/>
          </a:stretch>
        </p:blipFill>
        <p:spPr>
          <a:xfrm flipH="1">
            <a:off x="15487986" y="7094517"/>
            <a:ext cx="2111939" cy="5768704"/>
          </a:xfrm>
          <a:custGeom>
            <a:avLst/>
            <a:gdLst/>
            <a:ahLst/>
            <a:cxnLst>
              <a:cxn ang="0">
                <a:pos x="wd2" y="hd2"/>
              </a:cxn>
              <a:cxn ang="5400000">
                <a:pos x="wd2" y="hd2"/>
              </a:cxn>
              <a:cxn ang="10800000">
                <a:pos x="wd2" y="hd2"/>
              </a:cxn>
              <a:cxn ang="16200000">
                <a:pos x="wd2" y="hd2"/>
              </a:cxn>
            </a:cxnLst>
            <a:rect l="0" t="0" r="r" b="b"/>
            <a:pathLst>
              <a:path w="21549" h="21584" fill="norm" stroke="1" extrusionOk="0">
                <a:moveTo>
                  <a:pt x="8868" y="2"/>
                </a:moveTo>
                <a:cubicBezTo>
                  <a:pt x="8799" y="5"/>
                  <a:pt x="8729" y="12"/>
                  <a:pt x="8658" y="25"/>
                </a:cubicBezTo>
                <a:cubicBezTo>
                  <a:pt x="8103" y="129"/>
                  <a:pt x="8001" y="131"/>
                  <a:pt x="7123" y="57"/>
                </a:cubicBezTo>
                <a:cubicBezTo>
                  <a:pt x="6909" y="38"/>
                  <a:pt x="6350" y="19"/>
                  <a:pt x="5880" y="13"/>
                </a:cubicBezTo>
                <a:cubicBezTo>
                  <a:pt x="4959" y="2"/>
                  <a:pt x="4672" y="28"/>
                  <a:pt x="4284" y="159"/>
                </a:cubicBezTo>
                <a:cubicBezTo>
                  <a:pt x="4160" y="201"/>
                  <a:pt x="3883" y="240"/>
                  <a:pt x="3515" y="267"/>
                </a:cubicBezTo>
                <a:cubicBezTo>
                  <a:pt x="3199" y="291"/>
                  <a:pt x="2915" y="321"/>
                  <a:pt x="2883" y="334"/>
                </a:cubicBezTo>
                <a:cubicBezTo>
                  <a:pt x="2794" y="370"/>
                  <a:pt x="2301" y="715"/>
                  <a:pt x="2183" y="824"/>
                </a:cubicBezTo>
                <a:cubicBezTo>
                  <a:pt x="2125" y="878"/>
                  <a:pt x="1933" y="972"/>
                  <a:pt x="1753" y="1032"/>
                </a:cubicBezTo>
                <a:cubicBezTo>
                  <a:pt x="1276" y="1194"/>
                  <a:pt x="1161" y="1363"/>
                  <a:pt x="1332" y="1653"/>
                </a:cubicBezTo>
                <a:cubicBezTo>
                  <a:pt x="1403" y="1772"/>
                  <a:pt x="1553" y="1930"/>
                  <a:pt x="1664" y="2005"/>
                </a:cubicBezTo>
                <a:cubicBezTo>
                  <a:pt x="1775" y="2080"/>
                  <a:pt x="1908" y="2215"/>
                  <a:pt x="1960" y="2305"/>
                </a:cubicBezTo>
                <a:cubicBezTo>
                  <a:pt x="2079" y="2508"/>
                  <a:pt x="2315" y="2596"/>
                  <a:pt x="2742" y="2596"/>
                </a:cubicBezTo>
                <a:cubicBezTo>
                  <a:pt x="2960" y="2596"/>
                  <a:pt x="3041" y="2608"/>
                  <a:pt x="3041" y="2640"/>
                </a:cubicBezTo>
                <a:cubicBezTo>
                  <a:pt x="3041" y="2700"/>
                  <a:pt x="3611" y="3005"/>
                  <a:pt x="3855" y="3075"/>
                </a:cubicBezTo>
                <a:cubicBezTo>
                  <a:pt x="4003" y="3118"/>
                  <a:pt x="4054" y="3159"/>
                  <a:pt x="4054" y="3239"/>
                </a:cubicBezTo>
                <a:cubicBezTo>
                  <a:pt x="4054" y="3339"/>
                  <a:pt x="3964" y="3378"/>
                  <a:pt x="2665" y="3862"/>
                </a:cubicBezTo>
                <a:cubicBezTo>
                  <a:pt x="1094" y="4448"/>
                  <a:pt x="539" y="4724"/>
                  <a:pt x="425" y="4978"/>
                </a:cubicBezTo>
                <a:cubicBezTo>
                  <a:pt x="411" y="5009"/>
                  <a:pt x="362" y="5093"/>
                  <a:pt x="316" y="5163"/>
                </a:cubicBezTo>
                <a:cubicBezTo>
                  <a:pt x="90" y="5506"/>
                  <a:pt x="62" y="5647"/>
                  <a:pt x="69" y="6454"/>
                </a:cubicBezTo>
                <a:cubicBezTo>
                  <a:pt x="73" y="6920"/>
                  <a:pt x="79" y="7369"/>
                  <a:pt x="81" y="7452"/>
                </a:cubicBezTo>
                <a:cubicBezTo>
                  <a:pt x="83" y="7534"/>
                  <a:pt x="64" y="7745"/>
                  <a:pt x="40" y="7919"/>
                </a:cubicBezTo>
                <a:lnTo>
                  <a:pt x="0" y="8237"/>
                </a:lnTo>
                <a:lnTo>
                  <a:pt x="360" y="8490"/>
                </a:lnTo>
                <a:cubicBezTo>
                  <a:pt x="1479" y="9268"/>
                  <a:pt x="1742" y="9467"/>
                  <a:pt x="1741" y="9542"/>
                </a:cubicBezTo>
                <a:cubicBezTo>
                  <a:pt x="1741" y="9588"/>
                  <a:pt x="1588" y="9768"/>
                  <a:pt x="1405" y="9940"/>
                </a:cubicBezTo>
                <a:lnTo>
                  <a:pt x="1073" y="10254"/>
                </a:lnTo>
                <a:lnTo>
                  <a:pt x="1041" y="10753"/>
                </a:lnTo>
                <a:lnTo>
                  <a:pt x="1008" y="11252"/>
                </a:lnTo>
                <a:lnTo>
                  <a:pt x="1373" y="11522"/>
                </a:lnTo>
                <a:cubicBezTo>
                  <a:pt x="1573" y="11671"/>
                  <a:pt x="1834" y="11897"/>
                  <a:pt x="1952" y="12024"/>
                </a:cubicBezTo>
                <a:cubicBezTo>
                  <a:pt x="2185" y="12274"/>
                  <a:pt x="2186" y="12314"/>
                  <a:pt x="1952" y="13092"/>
                </a:cubicBezTo>
                <a:cubicBezTo>
                  <a:pt x="1907" y="13241"/>
                  <a:pt x="1837" y="13490"/>
                  <a:pt x="1798" y="13647"/>
                </a:cubicBezTo>
                <a:cubicBezTo>
                  <a:pt x="1661" y="14192"/>
                  <a:pt x="1543" y="14495"/>
                  <a:pt x="1211" y="15145"/>
                </a:cubicBezTo>
                <a:cubicBezTo>
                  <a:pt x="1164" y="15236"/>
                  <a:pt x="819" y="15685"/>
                  <a:pt x="628" y="15904"/>
                </a:cubicBezTo>
                <a:cubicBezTo>
                  <a:pt x="446" y="16112"/>
                  <a:pt x="379" y="16434"/>
                  <a:pt x="344" y="17269"/>
                </a:cubicBezTo>
                <a:cubicBezTo>
                  <a:pt x="319" y="17880"/>
                  <a:pt x="336" y="18220"/>
                  <a:pt x="401" y="18368"/>
                </a:cubicBezTo>
                <a:cubicBezTo>
                  <a:pt x="452" y="18485"/>
                  <a:pt x="523" y="18722"/>
                  <a:pt x="559" y="18895"/>
                </a:cubicBezTo>
                <a:cubicBezTo>
                  <a:pt x="595" y="19067"/>
                  <a:pt x="661" y="19272"/>
                  <a:pt x="709" y="19351"/>
                </a:cubicBezTo>
                <a:cubicBezTo>
                  <a:pt x="756" y="19429"/>
                  <a:pt x="849" y="19663"/>
                  <a:pt x="915" y="19870"/>
                </a:cubicBezTo>
                <a:lnTo>
                  <a:pt x="1037" y="20246"/>
                </a:lnTo>
                <a:lnTo>
                  <a:pt x="757" y="20487"/>
                </a:lnTo>
                <a:cubicBezTo>
                  <a:pt x="600" y="20621"/>
                  <a:pt x="474" y="20774"/>
                  <a:pt x="474" y="20834"/>
                </a:cubicBezTo>
                <a:cubicBezTo>
                  <a:pt x="474" y="20893"/>
                  <a:pt x="434" y="21022"/>
                  <a:pt x="385" y="21121"/>
                </a:cubicBezTo>
                <a:cubicBezTo>
                  <a:pt x="285" y="21320"/>
                  <a:pt x="363" y="21435"/>
                  <a:pt x="664" y="21538"/>
                </a:cubicBezTo>
                <a:cubicBezTo>
                  <a:pt x="810" y="21588"/>
                  <a:pt x="904" y="21592"/>
                  <a:pt x="1604" y="21577"/>
                </a:cubicBezTo>
                <a:cubicBezTo>
                  <a:pt x="2540" y="21556"/>
                  <a:pt x="3648" y="21556"/>
                  <a:pt x="5722" y="21577"/>
                </a:cubicBezTo>
                <a:cubicBezTo>
                  <a:pt x="6689" y="21586"/>
                  <a:pt x="7337" y="21581"/>
                  <a:pt x="7435" y="21563"/>
                </a:cubicBezTo>
                <a:cubicBezTo>
                  <a:pt x="7521" y="21548"/>
                  <a:pt x="7783" y="21529"/>
                  <a:pt x="8018" y="21522"/>
                </a:cubicBezTo>
                <a:cubicBezTo>
                  <a:pt x="9253" y="21483"/>
                  <a:pt x="9599" y="21417"/>
                  <a:pt x="9852" y="21174"/>
                </a:cubicBezTo>
                <a:cubicBezTo>
                  <a:pt x="9962" y="21069"/>
                  <a:pt x="10021" y="21050"/>
                  <a:pt x="10302" y="21024"/>
                </a:cubicBezTo>
                <a:cubicBezTo>
                  <a:pt x="10879" y="20971"/>
                  <a:pt x="11079" y="20960"/>
                  <a:pt x="11987" y="20934"/>
                </a:cubicBezTo>
                <a:cubicBezTo>
                  <a:pt x="13953" y="20877"/>
                  <a:pt x="14677" y="20826"/>
                  <a:pt x="15874" y="20659"/>
                </a:cubicBezTo>
                <a:cubicBezTo>
                  <a:pt x="16519" y="20569"/>
                  <a:pt x="16963" y="20405"/>
                  <a:pt x="16963" y="20256"/>
                </a:cubicBezTo>
                <a:cubicBezTo>
                  <a:pt x="16963" y="20175"/>
                  <a:pt x="16895" y="20131"/>
                  <a:pt x="16587" y="20017"/>
                </a:cubicBezTo>
                <a:lnTo>
                  <a:pt x="16206" y="19879"/>
                </a:lnTo>
                <a:lnTo>
                  <a:pt x="15267" y="19879"/>
                </a:lnTo>
                <a:cubicBezTo>
                  <a:pt x="14724" y="19879"/>
                  <a:pt x="14306" y="19866"/>
                  <a:pt x="14279" y="19850"/>
                </a:cubicBezTo>
                <a:cubicBezTo>
                  <a:pt x="14252" y="19834"/>
                  <a:pt x="13984" y="19821"/>
                  <a:pt x="13679" y="19821"/>
                </a:cubicBezTo>
                <a:cubicBezTo>
                  <a:pt x="13375" y="19821"/>
                  <a:pt x="13017" y="19809"/>
                  <a:pt x="12886" y="19795"/>
                </a:cubicBezTo>
                <a:cubicBezTo>
                  <a:pt x="12754" y="19780"/>
                  <a:pt x="12487" y="19752"/>
                  <a:pt x="12294" y="19732"/>
                </a:cubicBezTo>
                <a:cubicBezTo>
                  <a:pt x="12102" y="19713"/>
                  <a:pt x="11912" y="19689"/>
                  <a:pt x="11869" y="19677"/>
                </a:cubicBezTo>
                <a:cubicBezTo>
                  <a:pt x="11826" y="19666"/>
                  <a:pt x="11617" y="19635"/>
                  <a:pt x="11403" y="19609"/>
                </a:cubicBezTo>
                <a:cubicBezTo>
                  <a:pt x="10743" y="19529"/>
                  <a:pt x="10585" y="19451"/>
                  <a:pt x="10585" y="19196"/>
                </a:cubicBezTo>
                <a:cubicBezTo>
                  <a:pt x="10585" y="19078"/>
                  <a:pt x="10632" y="18993"/>
                  <a:pt x="10739" y="18923"/>
                </a:cubicBezTo>
                <a:cubicBezTo>
                  <a:pt x="10830" y="18864"/>
                  <a:pt x="10897" y="18770"/>
                  <a:pt x="10897" y="18696"/>
                </a:cubicBezTo>
                <a:cubicBezTo>
                  <a:pt x="10897" y="18622"/>
                  <a:pt x="10830" y="18526"/>
                  <a:pt x="10739" y="18467"/>
                </a:cubicBezTo>
                <a:cubicBezTo>
                  <a:pt x="10575" y="18360"/>
                  <a:pt x="10532" y="18183"/>
                  <a:pt x="10662" y="18154"/>
                </a:cubicBezTo>
                <a:cubicBezTo>
                  <a:pt x="10705" y="18144"/>
                  <a:pt x="10739" y="18043"/>
                  <a:pt x="10739" y="17930"/>
                </a:cubicBezTo>
                <a:cubicBezTo>
                  <a:pt x="10739" y="17816"/>
                  <a:pt x="10773" y="17710"/>
                  <a:pt x="10812" y="17695"/>
                </a:cubicBezTo>
                <a:cubicBezTo>
                  <a:pt x="10879" y="17670"/>
                  <a:pt x="10915" y="17557"/>
                  <a:pt x="11019" y="17027"/>
                </a:cubicBezTo>
                <a:cubicBezTo>
                  <a:pt x="11042" y="16906"/>
                  <a:pt x="11128" y="16761"/>
                  <a:pt x="11213" y="16693"/>
                </a:cubicBezTo>
                <a:cubicBezTo>
                  <a:pt x="11298" y="16625"/>
                  <a:pt x="11363" y="16509"/>
                  <a:pt x="11363" y="16431"/>
                </a:cubicBezTo>
                <a:cubicBezTo>
                  <a:pt x="11363" y="16337"/>
                  <a:pt x="11435" y="16233"/>
                  <a:pt x="11590" y="16110"/>
                </a:cubicBezTo>
                <a:cubicBezTo>
                  <a:pt x="11715" y="16011"/>
                  <a:pt x="11869" y="15838"/>
                  <a:pt x="11930" y="15727"/>
                </a:cubicBezTo>
                <a:cubicBezTo>
                  <a:pt x="11991" y="15616"/>
                  <a:pt x="12078" y="15501"/>
                  <a:pt x="12120" y="15470"/>
                </a:cubicBezTo>
                <a:cubicBezTo>
                  <a:pt x="12163" y="15440"/>
                  <a:pt x="12259" y="15321"/>
                  <a:pt x="12335" y="15206"/>
                </a:cubicBezTo>
                <a:cubicBezTo>
                  <a:pt x="12474" y="14993"/>
                  <a:pt x="12471" y="14925"/>
                  <a:pt x="12294" y="14489"/>
                </a:cubicBezTo>
                <a:cubicBezTo>
                  <a:pt x="12253" y="14387"/>
                  <a:pt x="12186" y="14150"/>
                  <a:pt x="12144" y="13962"/>
                </a:cubicBezTo>
                <a:cubicBezTo>
                  <a:pt x="12017" y="13378"/>
                  <a:pt x="11928" y="13084"/>
                  <a:pt x="11837" y="12921"/>
                </a:cubicBezTo>
                <a:cubicBezTo>
                  <a:pt x="11745" y="12758"/>
                  <a:pt x="11090" y="12002"/>
                  <a:pt x="10966" y="11915"/>
                </a:cubicBezTo>
                <a:cubicBezTo>
                  <a:pt x="10927" y="11888"/>
                  <a:pt x="10897" y="11841"/>
                  <a:pt x="10897" y="11810"/>
                </a:cubicBezTo>
                <a:cubicBezTo>
                  <a:pt x="10897" y="11779"/>
                  <a:pt x="10863" y="11747"/>
                  <a:pt x="10820" y="11737"/>
                </a:cubicBezTo>
                <a:cubicBezTo>
                  <a:pt x="10778" y="11728"/>
                  <a:pt x="10739" y="11649"/>
                  <a:pt x="10739" y="11565"/>
                </a:cubicBezTo>
                <a:cubicBezTo>
                  <a:pt x="10739" y="11481"/>
                  <a:pt x="10705" y="11404"/>
                  <a:pt x="10662" y="11394"/>
                </a:cubicBezTo>
                <a:cubicBezTo>
                  <a:pt x="10619" y="11384"/>
                  <a:pt x="10585" y="11246"/>
                  <a:pt x="10585" y="11078"/>
                </a:cubicBezTo>
                <a:lnTo>
                  <a:pt x="10585" y="10779"/>
                </a:lnTo>
                <a:lnTo>
                  <a:pt x="10857" y="10720"/>
                </a:lnTo>
                <a:cubicBezTo>
                  <a:pt x="11023" y="10684"/>
                  <a:pt x="11150" y="10632"/>
                  <a:pt x="11177" y="10586"/>
                </a:cubicBezTo>
                <a:cubicBezTo>
                  <a:pt x="11201" y="10545"/>
                  <a:pt x="11257" y="10483"/>
                  <a:pt x="11302" y="10448"/>
                </a:cubicBezTo>
                <a:cubicBezTo>
                  <a:pt x="11352" y="10411"/>
                  <a:pt x="11356" y="10365"/>
                  <a:pt x="11314" y="10334"/>
                </a:cubicBezTo>
                <a:cubicBezTo>
                  <a:pt x="11277" y="10305"/>
                  <a:pt x="11224" y="9981"/>
                  <a:pt x="11193" y="9612"/>
                </a:cubicBezTo>
                <a:cubicBezTo>
                  <a:pt x="11101" y="8515"/>
                  <a:pt x="11046" y="8144"/>
                  <a:pt x="10970" y="8115"/>
                </a:cubicBezTo>
                <a:cubicBezTo>
                  <a:pt x="10930" y="8101"/>
                  <a:pt x="10897" y="7889"/>
                  <a:pt x="10897" y="7645"/>
                </a:cubicBezTo>
                <a:cubicBezTo>
                  <a:pt x="10897" y="7400"/>
                  <a:pt x="10865" y="7187"/>
                  <a:pt x="10824" y="7172"/>
                </a:cubicBezTo>
                <a:cubicBezTo>
                  <a:pt x="10784" y="7158"/>
                  <a:pt x="10729" y="6927"/>
                  <a:pt x="10707" y="6660"/>
                </a:cubicBezTo>
                <a:cubicBezTo>
                  <a:pt x="10685" y="6394"/>
                  <a:pt x="10658" y="6092"/>
                  <a:pt x="10646" y="5990"/>
                </a:cubicBezTo>
                <a:lnTo>
                  <a:pt x="10626" y="5805"/>
                </a:lnTo>
                <a:lnTo>
                  <a:pt x="10974" y="5785"/>
                </a:lnTo>
                <a:cubicBezTo>
                  <a:pt x="11431" y="5761"/>
                  <a:pt x="13060" y="5626"/>
                  <a:pt x="13149" y="5606"/>
                </a:cubicBezTo>
                <a:cubicBezTo>
                  <a:pt x="13187" y="5597"/>
                  <a:pt x="13403" y="5577"/>
                  <a:pt x="13631" y="5561"/>
                </a:cubicBezTo>
                <a:cubicBezTo>
                  <a:pt x="14096" y="5529"/>
                  <a:pt x="14707" y="5445"/>
                  <a:pt x="14708" y="5413"/>
                </a:cubicBezTo>
                <a:cubicBezTo>
                  <a:pt x="14708" y="5401"/>
                  <a:pt x="14753" y="5390"/>
                  <a:pt x="14809" y="5390"/>
                </a:cubicBezTo>
                <a:cubicBezTo>
                  <a:pt x="14971" y="5390"/>
                  <a:pt x="15949" y="5202"/>
                  <a:pt x="16174" y="5128"/>
                </a:cubicBezTo>
                <a:cubicBezTo>
                  <a:pt x="16286" y="5090"/>
                  <a:pt x="16553" y="5015"/>
                  <a:pt x="16765" y="4961"/>
                </a:cubicBezTo>
                <a:cubicBezTo>
                  <a:pt x="17213" y="4847"/>
                  <a:pt x="18353" y="4432"/>
                  <a:pt x="19025" y="4137"/>
                </a:cubicBezTo>
                <a:cubicBezTo>
                  <a:pt x="19281" y="4025"/>
                  <a:pt x="19641" y="3871"/>
                  <a:pt x="19822" y="3796"/>
                </a:cubicBezTo>
                <a:cubicBezTo>
                  <a:pt x="20004" y="3721"/>
                  <a:pt x="20150" y="3646"/>
                  <a:pt x="20150" y="3631"/>
                </a:cubicBezTo>
                <a:cubicBezTo>
                  <a:pt x="20150" y="3615"/>
                  <a:pt x="20223" y="3581"/>
                  <a:pt x="20308" y="3552"/>
                </a:cubicBezTo>
                <a:cubicBezTo>
                  <a:pt x="20394" y="3524"/>
                  <a:pt x="20462" y="3486"/>
                  <a:pt x="20462" y="3470"/>
                </a:cubicBezTo>
                <a:cubicBezTo>
                  <a:pt x="20462" y="3455"/>
                  <a:pt x="20667" y="3363"/>
                  <a:pt x="20920" y="3267"/>
                </a:cubicBezTo>
                <a:cubicBezTo>
                  <a:pt x="21215" y="3154"/>
                  <a:pt x="21412" y="3051"/>
                  <a:pt x="21466" y="2979"/>
                </a:cubicBezTo>
                <a:cubicBezTo>
                  <a:pt x="21600" y="2803"/>
                  <a:pt x="21568" y="2435"/>
                  <a:pt x="21398" y="2196"/>
                </a:cubicBezTo>
                <a:cubicBezTo>
                  <a:pt x="21314" y="2079"/>
                  <a:pt x="21240" y="1891"/>
                  <a:pt x="21240" y="1781"/>
                </a:cubicBezTo>
                <a:cubicBezTo>
                  <a:pt x="21238" y="1589"/>
                  <a:pt x="21113" y="1372"/>
                  <a:pt x="20891" y="1184"/>
                </a:cubicBezTo>
                <a:cubicBezTo>
                  <a:pt x="20836" y="1137"/>
                  <a:pt x="20747" y="1057"/>
                  <a:pt x="20693" y="1005"/>
                </a:cubicBezTo>
                <a:cubicBezTo>
                  <a:pt x="20504" y="823"/>
                  <a:pt x="19960" y="796"/>
                  <a:pt x="19567" y="949"/>
                </a:cubicBezTo>
                <a:cubicBezTo>
                  <a:pt x="19352" y="1033"/>
                  <a:pt x="19330" y="1060"/>
                  <a:pt x="19284" y="1311"/>
                </a:cubicBezTo>
                <a:cubicBezTo>
                  <a:pt x="19256" y="1461"/>
                  <a:pt x="19193" y="1642"/>
                  <a:pt x="19142" y="1712"/>
                </a:cubicBezTo>
                <a:cubicBezTo>
                  <a:pt x="18984" y="1930"/>
                  <a:pt x="18897" y="2196"/>
                  <a:pt x="18859" y="2557"/>
                </a:cubicBezTo>
                <a:lnTo>
                  <a:pt x="18822" y="2905"/>
                </a:lnTo>
                <a:lnTo>
                  <a:pt x="18397" y="3043"/>
                </a:lnTo>
                <a:cubicBezTo>
                  <a:pt x="17601" y="3303"/>
                  <a:pt x="17295" y="3395"/>
                  <a:pt x="17219" y="3395"/>
                </a:cubicBezTo>
                <a:cubicBezTo>
                  <a:pt x="17176" y="3395"/>
                  <a:pt x="17077" y="3420"/>
                  <a:pt x="17000" y="3451"/>
                </a:cubicBezTo>
                <a:cubicBezTo>
                  <a:pt x="16922" y="3483"/>
                  <a:pt x="16833" y="3509"/>
                  <a:pt x="16797" y="3509"/>
                </a:cubicBezTo>
                <a:cubicBezTo>
                  <a:pt x="16762" y="3509"/>
                  <a:pt x="16572" y="3554"/>
                  <a:pt x="16376" y="3609"/>
                </a:cubicBezTo>
                <a:cubicBezTo>
                  <a:pt x="16046" y="3701"/>
                  <a:pt x="14999" y="3897"/>
                  <a:pt x="13501" y="4149"/>
                </a:cubicBezTo>
                <a:cubicBezTo>
                  <a:pt x="13159" y="4207"/>
                  <a:pt x="12828" y="4271"/>
                  <a:pt x="12764" y="4292"/>
                </a:cubicBezTo>
                <a:cubicBezTo>
                  <a:pt x="12499" y="4377"/>
                  <a:pt x="10849" y="4419"/>
                  <a:pt x="10318" y="4353"/>
                </a:cubicBezTo>
                <a:cubicBezTo>
                  <a:pt x="9418" y="4240"/>
                  <a:pt x="8330" y="3973"/>
                  <a:pt x="8330" y="3865"/>
                </a:cubicBezTo>
                <a:cubicBezTo>
                  <a:pt x="8330" y="3843"/>
                  <a:pt x="8371" y="3790"/>
                  <a:pt x="8423" y="3748"/>
                </a:cubicBezTo>
                <a:lnTo>
                  <a:pt x="8520" y="3672"/>
                </a:lnTo>
                <a:lnTo>
                  <a:pt x="9209" y="3690"/>
                </a:lnTo>
                <a:cubicBezTo>
                  <a:pt x="9793" y="3705"/>
                  <a:pt x="9939" y="3701"/>
                  <a:pt x="10185" y="3655"/>
                </a:cubicBezTo>
                <a:cubicBezTo>
                  <a:pt x="10661" y="3565"/>
                  <a:pt x="10729" y="3474"/>
                  <a:pt x="10731" y="2934"/>
                </a:cubicBezTo>
                <a:cubicBezTo>
                  <a:pt x="10734" y="2421"/>
                  <a:pt x="10729" y="2414"/>
                  <a:pt x="10217" y="2285"/>
                </a:cubicBezTo>
                <a:cubicBezTo>
                  <a:pt x="10009" y="2233"/>
                  <a:pt x="9979" y="2212"/>
                  <a:pt x="10043" y="2168"/>
                </a:cubicBezTo>
                <a:cubicBezTo>
                  <a:pt x="10086" y="2139"/>
                  <a:pt x="10120" y="2050"/>
                  <a:pt x="10120" y="1971"/>
                </a:cubicBezTo>
                <a:cubicBezTo>
                  <a:pt x="10120" y="1770"/>
                  <a:pt x="9821" y="1537"/>
                  <a:pt x="9383" y="1393"/>
                </a:cubicBezTo>
                <a:cubicBezTo>
                  <a:pt x="8992" y="1265"/>
                  <a:pt x="8949" y="1205"/>
                  <a:pt x="9196" y="1124"/>
                </a:cubicBezTo>
                <a:cubicBezTo>
                  <a:pt x="9519" y="1019"/>
                  <a:pt x="9745" y="777"/>
                  <a:pt x="9788" y="493"/>
                </a:cubicBezTo>
                <a:lnTo>
                  <a:pt x="9828" y="230"/>
                </a:lnTo>
                <a:lnTo>
                  <a:pt x="9516" y="116"/>
                </a:lnTo>
                <a:cubicBezTo>
                  <a:pt x="9279" y="29"/>
                  <a:pt x="9075" y="-8"/>
                  <a:pt x="8868" y="2"/>
                </a:cubicBezTo>
                <a:close/>
                <a:moveTo>
                  <a:pt x="6832" y="15187"/>
                </a:moveTo>
                <a:lnTo>
                  <a:pt x="6961" y="15300"/>
                </a:lnTo>
                <a:cubicBezTo>
                  <a:pt x="7079" y="15402"/>
                  <a:pt x="7080" y="15429"/>
                  <a:pt x="6977" y="15585"/>
                </a:cubicBezTo>
                <a:cubicBezTo>
                  <a:pt x="6755" y="15922"/>
                  <a:pt x="6697" y="16075"/>
                  <a:pt x="6653" y="16413"/>
                </a:cubicBezTo>
                <a:cubicBezTo>
                  <a:pt x="6593" y="16884"/>
                  <a:pt x="6588" y="17448"/>
                  <a:pt x="6645" y="17569"/>
                </a:cubicBezTo>
                <a:cubicBezTo>
                  <a:pt x="6708" y="17699"/>
                  <a:pt x="6712" y="20161"/>
                  <a:pt x="6649" y="20276"/>
                </a:cubicBezTo>
                <a:cubicBezTo>
                  <a:pt x="6623" y="20324"/>
                  <a:pt x="6560" y="20362"/>
                  <a:pt x="6512" y="20360"/>
                </a:cubicBezTo>
                <a:cubicBezTo>
                  <a:pt x="6463" y="20358"/>
                  <a:pt x="6280" y="20298"/>
                  <a:pt x="6103" y="20225"/>
                </a:cubicBezTo>
                <a:cubicBezTo>
                  <a:pt x="5926" y="20153"/>
                  <a:pt x="5610" y="20024"/>
                  <a:pt x="5402" y="19940"/>
                </a:cubicBezTo>
                <a:lnTo>
                  <a:pt x="5025" y="19787"/>
                </a:lnTo>
                <a:lnTo>
                  <a:pt x="4969" y="19469"/>
                </a:lnTo>
                <a:cubicBezTo>
                  <a:pt x="4937" y="19295"/>
                  <a:pt x="4872" y="18984"/>
                  <a:pt x="4827" y="18780"/>
                </a:cubicBezTo>
                <a:cubicBezTo>
                  <a:pt x="4726" y="18326"/>
                  <a:pt x="4726" y="18093"/>
                  <a:pt x="4823" y="17597"/>
                </a:cubicBezTo>
                <a:cubicBezTo>
                  <a:pt x="5053" y="16420"/>
                  <a:pt x="5106" y="16331"/>
                  <a:pt x="5609" y="16214"/>
                </a:cubicBezTo>
                <a:cubicBezTo>
                  <a:pt x="6234" y="16070"/>
                  <a:pt x="6537" y="15860"/>
                  <a:pt x="6548" y="15568"/>
                </a:cubicBezTo>
                <a:cubicBezTo>
                  <a:pt x="6551" y="15484"/>
                  <a:pt x="6613" y="15364"/>
                  <a:pt x="6690" y="15301"/>
                </a:cubicBezTo>
                <a:lnTo>
                  <a:pt x="6832" y="15187"/>
                </a:lnTo>
                <a:close/>
              </a:path>
            </a:pathLst>
          </a:custGeom>
          <a:ln w="12700">
            <a:miter lim="400000"/>
          </a:ln>
        </p:spPr>
      </p:pic>
      <p:pic>
        <p:nvPicPr>
          <p:cNvPr id="189" name="White guy side view arms at side.png" descr="White guy side view arms at side.png"/>
          <p:cNvPicPr>
            <a:picLocks noChangeAspect="1"/>
          </p:cNvPicPr>
          <p:nvPr/>
        </p:nvPicPr>
        <p:blipFill>
          <a:blip r:embed="rId3">
            <a:extLst/>
          </a:blip>
          <a:srcRect l="36447" t="10691" r="33027" b="4251"/>
          <a:stretch>
            <a:fillRect/>
          </a:stretch>
        </p:blipFill>
        <p:spPr>
          <a:xfrm>
            <a:off x="17559759" y="3213951"/>
            <a:ext cx="2112282" cy="5885727"/>
          </a:xfrm>
          <a:custGeom>
            <a:avLst/>
            <a:gdLst/>
            <a:ahLst/>
            <a:cxnLst>
              <a:cxn ang="0">
                <a:pos x="wd2" y="hd2"/>
              </a:cxn>
              <a:cxn ang="5400000">
                <a:pos x="wd2" y="hd2"/>
              </a:cxn>
              <a:cxn ang="10800000">
                <a:pos x="wd2" y="hd2"/>
              </a:cxn>
              <a:cxn ang="16200000">
                <a:pos x="wd2" y="hd2"/>
              </a:cxn>
            </a:cxnLst>
            <a:rect l="0" t="0" r="r" b="b"/>
            <a:pathLst>
              <a:path w="21465" h="21598" fill="norm" stroke="1" extrusionOk="0">
                <a:moveTo>
                  <a:pt x="3470" y="0"/>
                </a:moveTo>
                <a:lnTo>
                  <a:pt x="3176" y="112"/>
                </a:lnTo>
                <a:cubicBezTo>
                  <a:pt x="2313" y="442"/>
                  <a:pt x="2125" y="572"/>
                  <a:pt x="2281" y="728"/>
                </a:cubicBezTo>
                <a:cubicBezTo>
                  <a:pt x="2362" y="809"/>
                  <a:pt x="2349" y="828"/>
                  <a:pt x="2111" y="999"/>
                </a:cubicBezTo>
                <a:cubicBezTo>
                  <a:pt x="1767" y="1246"/>
                  <a:pt x="1657" y="1365"/>
                  <a:pt x="1656" y="1493"/>
                </a:cubicBezTo>
                <a:cubicBezTo>
                  <a:pt x="1655" y="1585"/>
                  <a:pt x="1618" y="1609"/>
                  <a:pt x="1401" y="1670"/>
                </a:cubicBezTo>
                <a:cubicBezTo>
                  <a:pt x="1135" y="1746"/>
                  <a:pt x="925" y="1870"/>
                  <a:pt x="853" y="1995"/>
                </a:cubicBezTo>
                <a:cubicBezTo>
                  <a:pt x="827" y="2041"/>
                  <a:pt x="884" y="2196"/>
                  <a:pt x="994" y="2377"/>
                </a:cubicBezTo>
                <a:cubicBezTo>
                  <a:pt x="1096" y="2544"/>
                  <a:pt x="1200" y="2770"/>
                  <a:pt x="1224" y="2879"/>
                </a:cubicBezTo>
                <a:cubicBezTo>
                  <a:pt x="1266" y="3069"/>
                  <a:pt x="1278" y="3083"/>
                  <a:pt x="1535" y="3168"/>
                </a:cubicBezTo>
                <a:cubicBezTo>
                  <a:pt x="1800" y="3255"/>
                  <a:pt x="1815" y="3257"/>
                  <a:pt x="2381" y="3252"/>
                </a:cubicBezTo>
                <a:cubicBezTo>
                  <a:pt x="3147" y="3246"/>
                  <a:pt x="3122" y="3244"/>
                  <a:pt x="3196" y="3309"/>
                </a:cubicBezTo>
                <a:cubicBezTo>
                  <a:pt x="3256" y="3362"/>
                  <a:pt x="3596" y="3647"/>
                  <a:pt x="3918" y="3913"/>
                </a:cubicBezTo>
                <a:cubicBezTo>
                  <a:pt x="3994" y="3976"/>
                  <a:pt x="4102" y="4061"/>
                  <a:pt x="4156" y="4101"/>
                </a:cubicBezTo>
                <a:cubicBezTo>
                  <a:pt x="4284" y="4197"/>
                  <a:pt x="4275" y="4290"/>
                  <a:pt x="4128" y="4374"/>
                </a:cubicBezTo>
                <a:cubicBezTo>
                  <a:pt x="4063" y="4410"/>
                  <a:pt x="3888" y="4518"/>
                  <a:pt x="3737" y="4614"/>
                </a:cubicBezTo>
                <a:cubicBezTo>
                  <a:pt x="3585" y="4710"/>
                  <a:pt x="3402" y="4813"/>
                  <a:pt x="3329" y="4842"/>
                </a:cubicBezTo>
                <a:cubicBezTo>
                  <a:pt x="3197" y="4896"/>
                  <a:pt x="2922" y="5133"/>
                  <a:pt x="2583" y="5488"/>
                </a:cubicBezTo>
                <a:lnTo>
                  <a:pt x="2402" y="5677"/>
                </a:lnTo>
                <a:lnTo>
                  <a:pt x="2381" y="6896"/>
                </a:lnTo>
                <a:cubicBezTo>
                  <a:pt x="2370" y="7566"/>
                  <a:pt x="2341" y="8184"/>
                  <a:pt x="2317" y="8268"/>
                </a:cubicBezTo>
                <a:cubicBezTo>
                  <a:pt x="2293" y="8352"/>
                  <a:pt x="2273" y="8514"/>
                  <a:pt x="2277" y="8629"/>
                </a:cubicBezTo>
                <a:cubicBezTo>
                  <a:pt x="2284" y="8878"/>
                  <a:pt x="2285" y="9252"/>
                  <a:pt x="2273" y="10001"/>
                </a:cubicBezTo>
                <a:cubicBezTo>
                  <a:pt x="2267" y="10326"/>
                  <a:pt x="2295" y="10608"/>
                  <a:pt x="2341" y="10687"/>
                </a:cubicBezTo>
                <a:cubicBezTo>
                  <a:pt x="2421" y="10823"/>
                  <a:pt x="2760" y="11088"/>
                  <a:pt x="2986" y="11192"/>
                </a:cubicBezTo>
                <a:cubicBezTo>
                  <a:pt x="3055" y="11224"/>
                  <a:pt x="3146" y="11298"/>
                  <a:pt x="3188" y="11358"/>
                </a:cubicBezTo>
                <a:cubicBezTo>
                  <a:pt x="3397" y="11658"/>
                  <a:pt x="3691" y="12148"/>
                  <a:pt x="3765" y="12318"/>
                </a:cubicBezTo>
                <a:cubicBezTo>
                  <a:pt x="3810" y="12423"/>
                  <a:pt x="3928" y="12593"/>
                  <a:pt x="4027" y="12698"/>
                </a:cubicBezTo>
                <a:cubicBezTo>
                  <a:pt x="4125" y="12803"/>
                  <a:pt x="4233" y="12940"/>
                  <a:pt x="4265" y="13003"/>
                </a:cubicBezTo>
                <a:cubicBezTo>
                  <a:pt x="4297" y="13065"/>
                  <a:pt x="4356" y="13181"/>
                  <a:pt x="4398" y="13257"/>
                </a:cubicBezTo>
                <a:cubicBezTo>
                  <a:pt x="4440" y="13334"/>
                  <a:pt x="4494" y="13446"/>
                  <a:pt x="4515" y="13505"/>
                </a:cubicBezTo>
                <a:cubicBezTo>
                  <a:pt x="4536" y="13564"/>
                  <a:pt x="4577" y="13613"/>
                  <a:pt x="4608" y="13613"/>
                </a:cubicBezTo>
                <a:cubicBezTo>
                  <a:pt x="4638" y="13613"/>
                  <a:pt x="4678" y="13650"/>
                  <a:pt x="4700" y="13696"/>
                </a:cubicBezTo>
                <a:cubicBezTo>
                  <a:pt x="4800" y="13901"/>
                  <a:pt x="4882" y="14039"/>
                  <a:pt x="4959" y="14133"/>
                </a:cubicBezTo>
                <a:cubicBezTo>
                  <a:pt x="5004" y="14189"/>
                  <a:pt x="5071" y="14298"/>
                  <a:pt x="5104" y="14374"/>
                </a:cubicBezTo>
                <a:cubicBezTo>
                  <a:pt x="5240" y="14690"/>
                  <a:pt x="5293" y="14774"/>
                  <a:pt x="5430" y="14883"/>
                </a:cubicBezTo>
                <a:cubicBezTo>
                  <a:pt x="5509" y="14946"/>
                  <a:pt x="5659" y="15105"/>
                  <a:pt x="5765" y="15238"/>
                </a:cubicBezTo>
                <a:cubicBezTo>
                  <a:pt x="5871" y="15371"/>
                  <a:pt x="6093" y="15604"/>
                  <a:pt x="6257" y="15758"/>
                </a:cubicBezTo>
                <a:cubicBezTo>
                  <a:pt x="6738" y="16207"/>
                  <a:pt x="6731" y="16178"/>
                  <a:pt x="6689" y="17092"/>
                </a:cubicBezTo>
                <a:cubicBezTo>
                  <a:pt x="6624" y="18468"/>
                  <a:pt x="6539" y="18873"/>
                  <a:pt x="6233" y="19255"/>
                </a:cubicBezTo>
                <a:cubicBezTo>
                  <a:pt x="6048" y="19486"/>
                  <a:pt x="5887" y="19580"/>
                  <a:pt x="5672" y="19580"/>
                </a:cubicBezTo>
                <a:cubicBezTo>
                  <a:pt x="5446" y="19580"/>
                  <a:pt x="5041" y="19734"/>
                  <a:pt x="4797" y="19915"/>
                </a:cubicBezTo>
                <a:cubicBezTo>
                  <a:pt x="4647" y="20026"/>
                  <a:pt x="4548" y="20064"/>
                  <a:pt x="4321" y="20101"/>
                </a:cubicBezTo>
                <a:cubicBezTo>
                  <a:pt x="4153" y="20128"/>
                  <a:pt x="3962" y="20189"/>
                  <a:pt x="3849" y="20249"/>
                </a:cubicBezTo>
                <a:cubicBezTo>
                  <a:pt x="3714" y="20322"/>
                  <a:pt x="3567" y="20362"/>
                  <a:pt x="3341" y="20391"/>
                </a:cubicBezTo>
                <a:cubicBezTo>
                  <a:pt x="3167" y="20413"/>
                  <a:pt x="2916" y="20451"/>
                  <a:pt x="2785" y="20475"/>
                </a:cubicBezTo>
                <a:cubicBezTo>
                  <a:pt x="2647" y="20500"/>
                  <a:pt x="2389" y="20519"/>
                  <a:pt x="2176" y="20519"/>
                </a:cubicBezTo>
                <a:cubicBezTo>
                  <a:pt x="1971" y="20519"/>
                  <a:pt x="1784" y="20531"/>
                  <a:pt x="1760" y="20545"/>
                </a:cubicBezTo>
                <a:cubicBezTo>
                  <a:pt x="1736" y="20559"/>
                  <a:pt x="1545" y="20570"/>
                  <a:pt x="1337" y="20570"/>
                </a:cubicBezTo>
                <a:cubicBezTo>
                  <a:pt x="1129" y="20570"/>
                  <a:pt x="941" y="20582"/>
                  <a:pt x="918" y="20596"/>
                </a:cubicBezTo>
                <a:cubicBezTo>
                  <a:pt x="894" y="20610"/>
                  <a:pt x="811" y="20621"/>
                  <a:pt x="736" y="20621"/>
                </a:cubicBezTo>
                <a:cubicBezTo>
                  <a:pt x="535" y="20621"/>
                  <a:pt x="62" y="20787"/>
                  <a:pt x="14" y="20874"/>
                </a:cubicBezTo>
                <a:cubicBezTo>
                  <a:pt x="-128" y="21131"/>
                  <a:pt x="795" y="21453"/>
                  <a:pt x="1833" y="21509"/>
                </a:cubicBezTo>
                <a:cubicBezTo>
                  <a:pt x="2102" y="21524"/>
                  <a:pt x="2512" y="21552"/>
                  <a:pt x="2744" y="21572"/>
                </a:cubicBezTo>
                <a:cubicBezTo>
                  <a:pt x="2972" y="21591"/>
                  <a:pt x="3349" y="21600"/>
                  <a:pt x="3837" y="21598"/>
                </a:cubicBezTo>
                <a:cubicBezTo>
                  <a:pt x="4325" y="21596"/>
                  <a:pt x="4923" y="21583"/>
                  <a:pt x="5592" y="21560"/>
                </a:cubicBezTo>
                <a:cubicBezTo>
                  <a:pt x="5998" y="21546"/>
                  <a:pt x="7138" y="21525"/>
                  <a:pt x="8124" y="21514"/>
                </a:cubicBezTo>
                <a:cubicBezTo>
                  <a:pt x="10160" y="21489"/>
                  <a:pt x="10333" y="21476"/>
                  <a:pt x="10778" y="21311"/>
                </a:cubicBezTo>
                <a:cubicBezTo>
                  <a:pt x="11062" y="21206"/>
                  <a:pt x="11077" y="21193"/>
                  <a:pt x="11077" y="21049"/>
                </a:cubicBezTo>
                <a:cubicBezTo>
                  <a:pt x="11077" y="20966"/>
                  <a:pt x="11038" y="20873"/>
                  <a:pt x="10992" y="20842"/>
                </a:cubicBezTo>
                <a:cubicBezTo>
                  <a:pt x="10946" y="20812"/>
                  <a:pt x="10857" y="20701"/>
                  <a:pt x="10790" y="20596"/>
                </a:cubicBezTo>
                <a:cubicBezTo>
                  <a:pt x="10539" y="20199"/>
                  <a:pt x="10469" y="20141"/>
                  <a:pt x="10097" y="19999"/>
                </a:cubicBezTo>
                <a:lnTo>
                  <a:pt x="9742" y="19862"/>
                </a:lnTo>
                <a:lnTo>
                  <a:pt x="9742" y="19616"/>
                </a:lnTo>
                <a:cubicBezTo>
                  <a:pt x="9742" y="19481"/>
                  <a:pt x="9772" y="19329"/>
                  <a:pt x="9810" y="19278"/>
                </a:cubicBezTo>
                <a:cubicBezTo>
                  <a:pt x="9848" y="19228"/>
                  <a:pt x="9992" y="19014"/>
                  <a:pt x="10129" y="18805"/>
                </a:cubicBezTo>
                <a:cubicBezTo>
                  <a:pt x="10266" y="18595"/>
                  <a:pt x="10460" y="18363"/>
                  <a:pt x="10560" y="18288"/>
                </a:cubicBezTo>
                <a:cubicBezTo>
                  <a:pt x="10725" y="18165"/>
                  <a:pt x="10881" y="17985"/>
                  <a:pt x="11085" y="17688"/>
                </a:cubicBezTo>
                <a:cubicBezTo>
                  <a:pt x="11265" y="17425"/>
                  <a:pt x="11307" y="17308"/>
                  <a:pt x="11335" y="16971"/>
                </a:cubicBezTo>
                <a:cubicBezTo>
                  <a:pt x="11351" y="16772"/>
                  <a:pt x="11388" y="16609"/>
                  <a:pt x="11415" y="16609"/>
                </a:cubicBezTo>
                <a:cubicBezTo>
                  <a:pt x="11443" y="16609"/>
                  <a:pt x="11665" y="16749"/>
                  <a:pt x="11907" y="16920"/>
                </a:cubicBezTo>
                <a:cubicBezTo>
                  <a:pt x="12736" y="17506"/>
                  <a:pt x="13081" y="17739"/>
                  <a:pt x="13133" y="17747"/>
                </a:cubicBezTo>
                <a:cubicBezTo>
                  <a:pt x="13162" y="17752"/>
                  <a:pt x="13186" y="17767"/>
                  <a:pt x="13186" y="17781"/>
                </a:cubicBezTo>
                <a:cubicBezTo>
                  <a:pt x="13186" y="17795"/>
                  <a:pt x="13255" y="17842"/>
                  <a:pt x="13339" y="17884"/>
                </a:cubicBezTo>
                <a:cubicBezTo>
                  <a:pt x="13497" y="17965"/>
                  <a:pt x="14296" y="18545"/>
                  <a:pt x="14432" y="18678"/>
                </a:cubicBezTo>
                <a:cubicBezTo>
                  <a:pt x="14475" y="18720"/>
                  <a:pt x="14563" y="18839"/>
                  <a:pt x="14630" y="18942"/>
                </a:cubicBezTo>
                <a:lnTo>
                  <a:pt x="14751" y="19128"/>
                </a:lnTo>
                <a:lnTo>
                  <a:pt x="14569" y="19183"/>
                </a:lnTo>
                <a:cubicBezTo>
                  <a:pt x="14469" y="19213"/>
                  <a:pt x="14355" y="19269"/>
                  <a:pt x="14315" y="19309"/>
                </a:cubicBezTo>
                <a:cubicBezTo>
                  <a:pt x="14217" y="19405"/>
                  <a:pt x="14221" y="19696"/>
                  <a:pt x="14323" y="19798"/>
                </a:cubicBezTo>
                <a:cubicBezTo>
                  <a:pt x="14400" y="19875"/>
                  <a:pt x="14380" y="19898"/>
                  <a:pt x="14037" y="20140"/>
                </a:cubicBezTo>
                <a:cubicBezTo>
                  <a:pt x="13558" y="20477"/>
                  <a:pt x="13398" y="20551"/>
                  <a:pt x="12964" y="20628"/>
                </a:cubicBezTo>
                <a:cubicBezTo>
                  <a:pt x="12508" y="20710"/>
                  <a:pt x="11880" y="20929"/>
                  <a:pt x="11827" y="21024"/>
                </a:cubicBezTo>
                <a:cubicBezTo>
                  <a:pt x="11730" y="21198"/>
                  <a:pt x="12049" y="21325"/>
                  <a:pt x="12649" y="21349"/>
                </a:cubicBezTo>
                <a:cubicBezTo>
                  <a:pt x="12770" y="21354"/>
                  <a:pt x="13098" y="21376"/>
                  <a:pt x="13379" y="21399"/>
                </a:cubicBezTo>
                <a:cubicBezTo>
                  <a:pt x="13858" y="21437"/>
                  <a:pt x="13921" y="21436"/>
                  <a:pt x="14363" y="21394"/>
                </a:cubicBezTo>
                <a:cubicBezTo>
                  <a:pt x="14624" y="21369"/>
                  <a:pt x="14996" y="21322"/>
                  <a:pt x="15190" y="21291"/>
                </a:cubicBezTo>
                <a:cubicBezTo>
                  <a:pt x="15384" y="21259"/>
                  <a:pt x="15639" y="21227"/>
                  <a:pt x="15755" y="21217"/>
                </a:cubicBezTo>
                <a:cubicBezTo>
                  <a:pt x="16383" y="21161"/>
                  <a:pt x="17289" y="20939"/>
                  <a:pt x="18622" y="20517"/>
                </a:cubicBezTo>
                <a:cubicBezTo>
                  <a:pt x="18987" y="20402"/>
                  <a:pt x="19379" y="20304"/>
                  <a:pt x="19445" y="20311"/>
                </a:cubicBezTo>
                <a:cubicBezTo>
                  <a:pt x="19464" y="20313"/>
                  <a:pt x="19558" y="20287"/>
                  <a:pt x="19655" y="20255"/>
                </a:cubicBezTo>
                <a:cubicBezTo>
                  <a:pt x="19751" y="20224"/>
                  <a:pt x="19992" y="20162"/>
                  <a:pt x="20191" y="20117"/>
                </a:cubicBezTo>
                <a:cubicBezTo>
                  <a:pt x="20700" y="20002"/>
                  <a:pt x="21307" y="19754"/>
                  <a:pt x="21413" y="19617"/>
                </a:cubicBezTo>
                <a:cubicBezTo>
                  <a:pt x="21452" y="19567"/>
                  <a:pt x="21472" y="19537"/>
                  <a:pt x="21462" y="19505"/>
                </a:cubicBezTo>
                <a:cubicBezTo>
                  <a:pt x="21451" y="19473"/>
                  <a:pt x="21410" y="19440"/>
                  <a:pt x="21337" y="19384"/>
                </a:cubicBezTo>
                <a:cubicBezTo>
                  <a:pt x="21124" y="19225"/>
                  <a:pt x="20475" y="18979"/>
                  <a:pt x="20094" y="18914"/>
                </a:cubicBezTo>
                <a:cubicBezTo>
                  <a:pt x="19929" y="18886"/>
                  <a:pt x="19757" y="18839"/>
                  <a:pt x="19715" y="18809"/>
                </a:cubicBezTo>
                <a:cubicBezTo>
                  <a:pt x="19460" y="18630"/>
                  <a:pt x="18974" y="18532"/>
                  <a:pt x="18401" y="18544"/>
                </a:cubicBezTo>
                <a:cubicBezTo>
                  <a:pt x="18027" y="18552"/>
                  <a:pt x="18024" y="18550"/>
                  <a:pt x="17872" y="18449"/>
                </a:cubicBezTo>
                <a:cubicBezTo>
                  <a:pt x="17788" y="18394"/>
                  <a:pt x="17676" y="18303"/>
                  <a:pt x="17626" y="18247"/>
                </a:cubicBezTo>
                <a:cubicBezTo>
                  <a:pt x="17530" y="18140"/>
                  <a:pt x="17431" y="18048"/>
                  <a:pt x="17328" y="17975"/>
                </a:cubicBezTo>
                <a:cubicBezTo>
                  <a:pt x="17294" y="17950"/>
                  <a:pt x="17263" y="17911"/>
                  <a:pt x="17263" y="17889"/>
                </a:cubicBezTo>
                <a:cubicBezTo>
                  <a:pt x="17263" y="17866"/>
                  <a:pt x="17199" y="17772"/>
                  <a:pt x="17118" y="17679"/>
                </a:cubicBezTo>
                <a:cubicBezTo>
                  <a:pt x="16871" y="17396"/>
                  <a:pt x="16844" y="17357"/>
                  <a:pt x="16844" y="17305"/>
                </a:cubicBezTo>
                <a:cubicBezTo>
                  <a:pt x="16844" y="17277"/>
                  <a:pt x="16817" y="17244"/>
                  <a:pt x="16783" y="17230"/>
                </a:cubicBezTo>
                <a:cubicBezTo>
                  <a:pt x="16750" y="17217"/>
                  <a:pt x="16681" y="17115"/>
                  <a:pt x="16634" y="17003"/>
                </a:cubicBezTo>
                <a:cubicBezTo>
                  <a:pt x="16383" y="16402"/>
                  <a:pt x="15964" y="15970"/>
                  <a:pt x="15339" y="15674"/>
                </a:cubicBezTo>
                <a:cubicBezTo>
                  <a:pt x="15180" y="15598"/>
                  <a:pt x="14987" y="15506"/>
                  <a:pt x="14912" y="15470"/>
                </a:cubicBezTo>
                <a:cubicBezTo>
                  <a:pt x="14837" y="15433"/>
                  <a:pt x="14616" y="15340"/>
                  <a:pt x="14420" y="15263"/>
                </a:cubicBezTo>
                <a:cubicBezTo>
                  <a:pt x="13793" y="15015"/>
                  <a:pt x="13624" y="14941"/>
                  <a:pt x="13508" y="14867"/>
                </a:cubicBezTo>
                <a:cubicBezTo>
                  <a:pt x="13446" y="14827"/>
                  <a:pt x="13284" y="14738"/>
                  <a:pt x="13150" y="14670"/>
                </a:cubicBezTo>
                <a:cubicBezTo>
                  <a:pt x="12951" y="14570"/>
                  <a:pt x="12904" y="14523"/>
                  <a:pt x="12904" y="14424"/>
                </a:cubicBezTo>
                <a:cubicBezTo>
                  <a:pt x="12904" y="14357"/>
                  <a:pt x="12870" y="14247"/>
                  <a:pt x="12831" y="14179"/>
                </a:cubicBezTo>
                <a:cubicBezTo>
                  <a:pt x="12791" y="14112"/>
                  <a:pt x="12650" y="13857"/>
                  <a:pt x="12512" y="13613"/>
                </a:cubicBezTo>
                <a:cubicBezTo>
                  <a:pt x="12140" y="12950"/>
                  <a:pt x="12138" y="12948"/>
                  <a:pt x="12053" y="12825"/>
                </a:cubicBezTo>
                <a:cubicBezTo>
                  <a:pt x="12009" y="12762"/>
                  <a:pt x="11957" y="12631"/>
                  <a:pt x="11940" y="12534"/>
                </a:cubicBezTo>
                <a:cubicBezTo>
                  <a:pt x="11922" y="12436"/>
                  <a:pt x="11879" y="12344"/>
                  <a:pt x="11843" y="12331"/>
                </a:cubicBezTo>
                <a:cubicBezTo>
                  <a:pt x="11807" y="12318"/>
                  <a:pt x="11778" y="12282"/>
                  <a:pt x="11778" y="12251"/>
                </a:cubicBezTo>
                <a:cubicBezTo>
                  <a:pt x="11778" y="12220"/>
                  <a:pt x="11748" y="12187"/>
                  <a:pt x="11710" y="12178"/>
                </a:cubicBezTo>
                <a:cubicBezTo>
                  <a:pt x="11671" y="12170"/>
                  <a:pt x="11637" y="12061"/>
                  <a:pt x="11637" y="11936"/>
                </a:cubicBezTo>
                <a:cubicBezTo>
                  <a:pt x="11637" y="11812"/>
                  <a:pt x="11671" y="11705"/>
                  <a:pt x="11710" y="11696"/>
                </a:cubicBezTo>
                <a:cubicBezTo>
                  <a:pt x="11748" y="11688"/>
                  <a:pt x="11778" y="11655"/>
                  <a:pt x="11778" y="11623"/>
                </a:cubicBezTo>
                <a:cubicBezTo>
                  <a:pt x="11778" y="11592"/>
                  <a:pt x="11807" y="11555"/>
                  <a:pt x="11839" y="11542"/>
                </a:cubicBezTo>
                <a:cubicBezTo>
                  <a:pt x="11897" y="11518"/>
                  <a:pt x="11979" y="11420"/>
                  <a:pt x="12129" y="11201"/>
                </a:cubicBezTo>
                <a:cubicBezTo>
                  <a:pt x="12256" y="11016"/>
                  <a:pt x="12138" y="10040"/>
                  <a:pt x="11960" y="9804"/>
                </a:cubicBezTo>
                <a:cubicBezTo>
                  <a:pt x="11796" y="9588"/>
                  <a:pt x="11734" y="9528"/>
                  <a:pt x="11577" y="9440"/>
                </a:cubicBezTo>
                <a:cubicBezTo>
                  <a:pt x="11268" y="9268"/>
                  <a:pt x="11212" y="9018"/>
                  <a:pt x="11347" y="8395"/>
                </a:cubicBezTo>
                <a:cubicBezTo>
                  <a:pt x="11383" y="8227"/>
                  <a:pt x="11450" y="8033"/>
                  <a:pt x="11496" y="7963"/>
                </a:cubicBezTo>
                <a:cubicBezTo>
                  <a:pt x="11542" y="7894"/>
                  <a:pt x="11597" y="7785"/>
                  <a:pt x="11617" y="7722"/>
                </a:cubicBezTo>
                <a:cubicBezTo>
                  <a:pt x="11637" y="7659"/>
                  <a:pt x="11683" y="7597"/>
                  <a:pt x="11718" y="7583"/>
                </a:cubicBezTo>
                <a:cubicBezTo>
                  <a:pt x="11753" y="7570"/>
                  <a:pt x="11778" y="7523"/>
                  <a:pt x="11778" y="7480"/>
                </a:cubicBezTo>
                <a:cubicBezTo>
                  <a:pt x="11778" y="7437"/>
                  <a:pt x="11808" y="7391"/>
                  <a:pt x="11843" y="7378"/>
                </a:cubicBezTo>
                <a:cubicBezTo>
                  <a:pt x="11878" y="7365"/>
                  <a:pt x="11922" y="7296"/>
                  <a:pt x="11940" y="7227"/>
                </a:cubicBezTo>
                <a:cubicBezTo>
                  <a:pt x="11957" y="7157"/>
                  <a:pt x="12045" y="7020"/>
                  <a:pt x="12133" y="6922"/>
                </a:cubicBezTo>
                <a:cubicBezTo>
                  <a:pt x="12346" y="6687"/>
                  <a:pt x="12323" y="6422"/>
                  <a:pt x="12065" y="6053"/>
                </a:cubicBezTo>
                <a:cubicBezTo>
                  <a:pt x="11879" y="5787"/>
                  <a:pt x="11836" y="5720"/>
                  <a:pt x="11774" y="5607"/>
                </a:cubicBezTo>
                <a:cubicBezTo>
                  <a:pt x="11738" y="5541"/>
                  <a:pt x="11682" y="5433"/>
                  <a:pt x="11645" y="5367"/>
                </a:cubicBezTo>
                <a:cubicBezTo>
                  <a:pt x="11609" y="5300"/>
                  <a:pt x="11540" y="5194"/>
                  <a:pt x="11496" y="5131"/>
                </a:cubicBezTo>
                <a:cubicBezTo>
                  <a:pt x="11452" y="5068"/>
                  <a:pt x="11389" y="4960"/>
                  <a:pt x="11355" y="4891"/>
                </a:cubicBezTo>
                <a:cubicBezTo>
                  <a:pt x="11059" y="4291"/>
                  <a:pt x="10918" y="4129"/>
                  <a:pt x="10468" y="3874"/>
                </a:cubicBezTo>
                <a:cubicBezTo>
                  <a:pt x="10135" y="3686"/>
                  <a:pt x="9065" y="3314"/>
                  <a:pt x="8673" y="3252"/>
                </a:cubicBezTo>
                <a:cubicBezTo>
                  <a:pt x="8491" y="3223"/>
                  <a:pt x="8294" y="3184"/>
                  <a:pt x="8237" y="3163"/>
                </a:cubicBezTo>
                <a:cubicBezTo>
                  <a:pt x="8081" y="3107"/>
                  <a:pt x="8023" y="2871"/>
                  <a:pt x="8120" y="2675"/>
                </a:cubicBezTo>
                <a:cubicBezTo>
                  <a:pt x="8245" y="2424"/>
                  <a:pt x="8332" y="2345"/>
                  <a:pt x="8689" y="2148"/>
                </a:cubicBezTo>
                <a:cubicBezTo>
                  <a:pt x="8866" y="2050"/>
                  <a:pt x="9054" y="1935"/>
                  <a:pt x="9109" y="1893"/>
                </a:cubicBezTo>
                <a:cubicBezTo>
                  <a:pt x="9163" y="1851"/>
                  <a:pt x="9298" y="1782"/>
                  <a:pt x="9411" y="1737"/>
                </a:cubicBezTo>
                <a:cubicBezTo>
                  <a:pt x="9634" y="1650"/>
                  <a:pt x="9930" y="1415"/>
                  <a:pt x="9996" y="1271"/>
                </a:cubicBezTo>
                <a:cubicBezTo>
                  <a:pt x="10063" y="1124"/>
                  <a:pt x="9909" y="989"/>
                  <a:pt x="9419" y="762"/>
                </a:cubicBezTo>
                <a:cubicBezTo>
                  <a:pt x="9165" y="644"/>
                  <a:pt x="8920" y="534"/>
                  <a:pt x="8875" y="517"/>
                </a:cubicBezTo>
                <a:cubicBezTo>
                  <a:pt x="8425" y="347"/>
                  <a:pt x="7257" y="103"/>
                  <a:pt x="6894" y="103"/>
                </a:cubicBezTo>
                <a:cubicBezTo>
                  <a:pt x="6762" y="103"/>
                  <a:pt x="6637" y="94"/>
                  <a:pt x="6616" y="82"/>
                </a:cubicBezTo>
                <a:cubicBezTo>
                  <a:pt x="6545" y="40"/>
                  <a:pt x="6063" y="21"/>
                  <a:pt x="4761" y="10"/>
                </a:cubicBezTo>
                <a:lnTo>
                  <a:pt x="3470" y="0"/>
                </a:lnTo>
                <a:close/>
              </a:path>
            </a:pathLst>
          </a:custGeom>
          <a:ln w="12700">
            <a:miter lim="400000"/>
          </a:ln>
        </p:spPr>
      </p:pic>
      <p:pic>
        <p:nvPicPr>
          <p:cNvPr id="190" name="White guy in trench coat side view.png" descr="White guy in trench coat side view.png"/>
          <p:cNvPicPr>
            <a:picLocks noChangeAspect="1"/>
          </p:cNvPicPr>
          <p:nvPr/>
        </p:nvPicPr>
        <p:blipFill>
          <a:blip r:embed="rId4">
            <a:extLst/>
          </a:blip>
          <a:srcRect l="20891" t="0" r="17621" b="0"/>
          <a:stretch>
            <a:fillRect/>
          </a:stretch>
        </p:blipFill>
        <p:spPr>
          <a:xfrm>
            <a:off x="1574485" y="5400695"/>
            <a:ext cx="3453003" cy="5615747"/>
          </a:xfrm>
          <a:prstGeom prst="rect">
            <a:avLst/>
          </a:prstGeom>
          <a:ln w="12700">
            <a:miter lim="400000"/>
          </a:ln>
        </p:spPr>
      </p:pic>
      <p:sp>
        <p:nvSpPr>
          <p:cNvPr id="191" name="Hi sir, could you please stop right there? I’m Jeff with the church’s safety team."/>
          <p:cNvSpPr txBox="1"/>
          <p:nvPr/>
        </p:nvSpPr>
        <p:spPr>
          <a:xfrm>
            <a:off x="7534887" y="3373374"/>
            <a:ext cx="9638461" cy="20671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2700">
              <a:lnSpc>
                <a:spcPct val="100000"/>
              </a:lnSpc>
              <a:defRPr sz="4400"/>
            </a:lvl1pPr>
          </a:lstStyle>
          <a:p>
            <a:pPr/>
            <a:r>
              <a:t>Hi sir, could you please stop right there? I’m Jeff with the church’s safety team.</a:t>
            </a:r>
          </a:p>
        </p:txBody>
      </p:sp>
      <p:sp>
        <p:nvSpPr>
          <p:cNvPr id="192" name="Quote Bubble"/>
          <p:cNvSpPr/>
          <p:nvPr/>
        </p:nvSpPr>
        <p:spPr>
          <a:xfrm flipH="1">
            <a:off x="6954169" y="2217533"/>
            <a:ext cx="9504002" cy="4432049"/>
          </a:xfrm>
          <a:prstGeom prst="wedgeEllipseCallout">
            <a:avLst>
              <a:gd name="adj1" fmla="val -49385"/>
              <a:gd name="adj2" fmla="val 71114"/>
            </a:avLst>
          </a:prstGeom>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93" name="Contact"/>
          <p:cNvSpPr txBox="1"/>
          <p:nvPr/>
        </p:nvSpPr>
        <p:spPr>
          <a:xfrm>
            <a:off x="9767148" y="10976195"/>
            <a:ext cx="446141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b="1" spc="-170" sz="8500"/>
            </a:lvl1pPr>
          </a:lstStyle>
          <a:p>
            <a:pPr/>
            <a:r>
              <a:t>Contact</a:t>
            </a:r>
          </a:p>
        </p:txBody>
      </p:sp>
      <p:sp>
        <p:nvSpPr>
          <p:cNvPr id="194" name="Arrow"/>
          <p:cNvSpPr/>
          <p:nvPr/>
        </p:nvSpPr>
        <p:spPr>
          <a:xfrm>
            <a:off x="14309253" y="11057776"/>
            <a:ext cx="1270001" cy="1270001"/>
          </a:xfrm>
          <a:prstGeom prst="rightArrow">
            <a:avLst>
              <a:gd name="adj1" fmla="val 32000"/>
              <a:gd name="adj2" fmla="val 64000"/>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95" name="Cover"/>
          <p:cNvSpPr txBox="1"/>
          <p:nvPr/>
        </p:nvSpPr>
        <p:spPr>
          <a:xfrm>
            <a:off x="20405976" y="4184818"/>
            <a:ext cx="3588128"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b="1" spc="-170" sz="8500"/>
            </a:lvl1pPr>
          </a:lstStyle>
          <a:p>
            <a:pPr/>
            <a:r>
              <a:t>Cover</a:t>
            </a:r>
          </a:p>
        </p:txBody>
      </p:sp>
      <p:sp>
        <p:nvSpPr>
          <p:cNvPr id="196" name="Arrow"/>
          <p:cNvSpPr/>
          <p:nvPr/>
        </p:nvSpPr>
        <p:spPr>
          <a:xfrm flipH="1">
            <a:off x="18975057" y="4266400"/>
            <a:ext cx="1270001" cy="1270001"/>
          </a:xfrm>
          <a:prstGeom prst="rightArrow">
            <a:avLst>
              <a:gd name="adj1" fmla="val 32000"/>
              <a:gd name="adj2" fmla="val 64000"/>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97" name="At an angle, not directly in front of the suspicious person"/>
          <p:cNvSpPr txBox="1"/>
          <p:nvPr/>
        </p:nvSpPr>
        <p:spPr>
          <a:xfrm>
            <a:off x="9741316" y="12820219"/>
            <a:ext cx="10991775" cy="5975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At an angle, not directly in front of the suspicious person</a:t>
            </a:r>
          </a:p>
        </p:txBody>
      </p:sp>
      <p:sp>
        <p:nvSpPr>
          <p:cNvPr id="198" name="Line"/>
          <p:cNvSpPr/>
          <p:nvPr/>
        </p:nvSpPr>
        <p:spPr>
          <a:xfrm>
            <a:off x="3888463" y="11018632"/>
            <a:ext cx="15635449" cy="1"/>
          </a:xfrm>
          <a:prstGeom prst="line">
            <a:avLst/>
          </a:prstGeom>
          <a:ln w="25400">
            <a:solidFill>
              <a:srgbClr val="000000"/>
            </a:solidFill>
            <a:miter lim="400000"/>
          </a:ln>
        </p:spPr>
        <p:txBody>
          <a:bodyPr lIns="50800" tIns="50800" rIns="50800" bIns="50800" anchor="ctr"/>
          <a:lstStyle/>
          <a:p>
            <a:pPr/>
          </a:p>
        </p:txBody>
      </p:sp>
      <p:sp>
        <p:nvSpPr>
          <p:cNvPr id="199" name="Line"/>
          <p:cNvSpPr/>
          <p:nvPr/>
        </p:nvSpPr>
        <p:spPr>
          <a:xfrm>
            <a:off x="3905187" y="11045626"/>
            <a:ext cx="13026418" cy="1407902"/>
          </a:xfrm>
          <a:prstGeom prst="line">
            <a:avLst/>
          </a:prstGeom>
          <a:ln w="25400">
            <a:solidFill>
              <a:srgbClr val="000000"/>
            </a:solidFill>
            <a:miter lim="400000"/>
          </a:ln>
        </p:spPr>
        <p:txBody>
          <a:bodyPr lIns="50800" tIns="50800" rIns="50800" bIns="50800" anchor="ctr"/>
          <a:lstStyle/>
          <a:p>
            <a:pPr/>
          </a:p>
        </p:txBody>
      </p:sp>
      <p:sp>
        <p:nvSpPr>
          <p:cNvPr id="200" name="In a good flanking position"/>
          <p:cNvSpPr txBox="1"/>
          <p:nvPr/>
        </p:nvSpPr>
        <p:spPr>
          <a:xfrm>
            <a:off x="19075956" y="5688352"/>
            <a:ext cx="5659801" cy="5975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3400"/>
            </a:lvl1pPr>
          </a:lstStyle>
          <a:p>
            <a:pPr/>
            <a:r>
              <a:t>In a good flanking position</a:t>
            </a:r>
          </a:p>
        </p:txBody>
      </p:sp>
      <p:sp>
        <p:nvSpPr>
          <p:cNvPr id="201" name="Line"/>
          <p:cNvSpPr/>
          <p:nvPr/>
        </p:nvSpPr>
        <p:spPr>
          <a:xfrm flipV="1">
            <a:off x="3920213" y="8413246"/>
            <a:ext cx="14092904" cy="2553746"/>
          </a:xfrm>
          <a:prstGeom prst="line">
            <a:avLst/>
          </a:prstGeom>
          <a:ln w="25400">
            <a:solidFill>
              <a:srgbClr val="000000"/>
            </a:solidFill>
            <a:miter lim="400000"/>
          </a:ln>
        </p:spPr>
        <p:txBody>
          <a:bodyPr lIns="50800" tIns="50800" rIns="50800" bIns="50800" anchor="ctr"/>
          <a:lstStyle/>
          <a:p>
            <a:pPr/>
          </a:p>
        </p:txBody>
      </p:sp>
      <p:sp>
        <p:nvSpPr>
          <p:cNvPr id="202" name="If possible, position yourself to have cover between you and the suspicious person."/>
          <p:cNvSpPr txBox="1"/>
          <p:nvPr/>
        </p:nvSpPr>
        <p:spPr>
          <a:xfrm>
            <a:off x="420522" y="12383892"/>
            <a:ext cx="16165170" cy="5975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If possible, position yourself to have cover between you and the suspicious person.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Contact and Cover"/>
          <p:cNvSpPr txBox="1"/>
          <p:nvPr>
            <p:ph type="title"/>
          </p:nvPr>
        </p:nvSpPr>
        <p:spPr>
          <a:xfrm>
            <a:off x="7097130" y="596648"/>
            <a:ext cx="10189739" cy="1433164"/>
          </a:xfrm>
          <a:prstGeom prst="rect">
            <a:avLst/>
          </a:prstGeom>
        </p:spPr>
        <p:txBody>
          <a:bodyPr/>
          <a:lstStyle/>
          <a:p>
            <a:pPr/>
            <a:r>
              <a:t>Contact and Cover</a:t>
            </a:r>
          </a:p>
        </p:txBody>
      </p:sp>
      <p:pic>
        <p:nvPicPr>
          <p:cNvPr id="205" name="AA man with hand raised to say stop.png" descr="AA man with hand raised to say stop.png"/>
          <p:cNvPicPr>
            <a:picLocks noChangeAspect="1"/>
          </p:cNvPicPr>
          <p:nvPr/>
        </p:nvPicPr>
        <p:blipFill>
          <a:blip r:embed="rId2">
            <a:extLst/>
          </a:blip>
          <a:srcRect l="27089" t="22597" r="45202" b="1719"/>
          <a:stretch>
            <a:fillRect/>
          </a:stretch>
        </p:blipFill>
        <p:spPr>
          <a:xfrm flipH="1">
            <a:off x="7858932" y="6788712"/>
            <a:ext cx="2111940" cy="5768703"/>
          </a:xfrm>
          <a:custGeom>
            <a:avLst/>
            <a:gdLst/>
            <a:ahLst/>
            <a:cxnLst>
              <a:cxn ang="0">
                <a:pos x="wd2" y="hd2"/>
              </a:cxn>
              <a:cxn ang="5400000">
                <a:pos x="wd2" y="hd2"/>
              </a:cxn>
              <a:cxn ang="10800000">
                <a:pos x="wd2" y="hd2"/>
              </a:cxn>
              <a:cxn ang="16200000">
                <a:pos x="wd2" y="hd2"/>
              </a:cxn>
            </a:cxnLst>
            <a:rect l="0" t="0" r="r" b="b"/>
            <a:pathLst>
              <a:path w="21549" h="21584" fill="norm" stroke="1" extrusionOk="0">
                <a:moveTo>
                  <a:pt x="8868" y="2"/>
                </a:moveTo>
                <a:cubicBezTo>
                  <a:pt x="8799" y="5"/>
                  <a:pt x="8729" y="12"/>
                  <a:pt x="8658" y="25"/>
                </a:cubicBezTo>
                <a:cubicBezTo>
                  <a:pt x="8103" y="129"/>
                  <a:pt x="8001" y="131"/>
                  <a:pt x="7123" y="57"/>
                </a:cubicBezTo>
                <a:cubicBezTo>
                  <a:pt x="6909" y="38"/>
                  <a:pt x="6350" y="19"/>
                  <a:pt x="5880" y="13"/>
                </a:cubicBezTo>
                <a:cubicBezTo>
                  <a:pt x="4959" y="2"/>
                  <a:pt x="4672" y="28"/>
                  <a:pt x="4284" y="159"/>
                </a:cubicBezTo>
                <a:cubicBezTo>
                  <a:pt x="4160" y="201"/>
                  <a:pt x="3883" y="240"/>
                  <a:pt x="3515" y="267"/>
                </a:cubicBezTo>
                <a:cubicBezTo>
                  <a:pt x="3199" y="291"/>
                  <a:pt x="2915" y="321"/>
                  <a:pt x="2883" y="334"/>
                </a:cubicBezTo>
                <a:cubicBezTo>
                  <a:pt x="2794" y="370"/>
                  <a:pt x="2301" y="715"/>
                  <a:pt x="2183" y="824"/>
                </a:cubicBezTo>
                <a:cubicBezTo>
                  <a:pt x="2125" y="878"/>
                  <a:pt x="1933" y="972"/>
                  <a:pt x="1753" y="1032"/>
                </a:cubicBezTo>
                <a:cubicBezTo>
                  <a:pt x="1276" y="1194"/>
                  <a:pt x="1161" y="1363"/>
                  <a:pt x="1332" y="1653"/>
                </a:cubicBezTo>
                <a:cubicBezTo>
                  <a:pt x="1403" y="1772"/>
                  <a:pt x="1553" y="1930"/>
                  <a:pt x="1664" y="2005"/>
                </a:cubicBezTo>
                <a:cubicBezTo>
                  <a:pt x="1775" y="2080"/>
                  <a:pt x="1908" y="2215"/>
                  <a:pt x="1960" y="2305"/>
                </a:cubicBezTo>
                <a:cubicBezTo>
                  <a:pt x="2079" y="2508"/>
                  <a:pt x="2315" y="2596"/>
                  <a:pt x="2742" y="2596"/>
                </a:cubicBezTo>
                <a:cubicBezTo>
                  <a:pt x="2960" y="2596"/>
                  <a:pt x="3041" y="2608"/>
                  <a:pt x="3041" y="2640"/>
                </a:cubicBezTo>
                <a:cubicBezTo>
                  <a:pt x="3041" y="2700"/>
                  <a:pt x="3611" y="3005"/>
                  <a:pt x="3855" y="3075"/>
                </a:cubicBezTo>
                <a:cubicBezTo>
                  <a:pt x="4003" y="3118"/>
                  <a:pt x="4054" y="3159"/>
                  <a:pt x="4054" y="3239"/>
                </a:cubicBezTo>
                <a:cubicBezTo>
                  <a:pt x="4054" y="3339"/>
                  <a:pt x="3964" y="3378"/>
                  <a:pt x="2665" y="3862"/>
                </a:cubicBezTo>
                <a:cubicBezTo>
                  <a:pt x="1094" y="4448"/>
                  <a:pt x="539" y="4724"/>
                  <a:pt x="425" y="4978"/>
                </a:cubicBezTo>
                <a:cubicBezTo>
                  <a:pt x="411" y="5009"/>
                  <a:pt x="362" y="5093"/>
                  <a:pt x="316" y="5163"/>
                </a:cubicBezTo>
                <a:cubicBezTo>
                  <a:pt x="90" y="5506"/>
                  <a:pt x="62" y="5647"/>
                  <a:pt x="69" y="6454"/>
                </a:cubicBezTo>
                <a:cubicBezTo>
                  <a:pt x="73" y="6920"/>
                  <a:pt x="79" y="7369"/>
                  <a:pt x="81" y="7452"/>
                </a:cubicBezTo>
                <a:cubicBezTo>
                  <a:pt x="83" y="7534"/>
                  <a:pt x="64" y="7745"/>
                  <a:pt x="40" y="7919"/>
                </a:cubicBezTo>
                <a:lnTo>
                  <a:pt x="0" y="8237"/>
                </a:lnTo>
                <a:lnTo>
                  <a:pt x="360" y="8490"/>
                </a:lnTo>
                <a:cubicBezTo>
                  <a:pt x="1479" y="9268"/>
                  <a:pt x="1742" y="9467"/>
                  <a:pt x="1741" y="9542"/>
                </a:cubicBezTo>
                <a:cubicBezTo>
                  <a:pt x="1741" y="9588"/>
                  <a:pt x="1588" y="9768"/>
                  <a:pt x="1405" y="9940"/>
                </a:cubicBezTo>
                <a:lnTo>
                  <a:pt x="1073" y="10254"/>
                </a:lnTo>
                <a:lnTo>
                  <a:pt x="1041" y="10753"/>
                </a:lnTo>
                <a:lnTo>
                  <a:pt x="1008" y="11252"/>
                </a:lnTo>
                <a:lnTo>
                  <a:pt x="1373" y="11522"/>
                </a:lnTo>
                <a:cubicBezTo>
                  <a:pt x="1573" y="11671"/>
                  <a:pt x="1834" y="11897"/>
                  <a:pt x="1952" y="12024"/>
                </a:cubicBezTo>
                <a:cubicBezTo>
                  <a:pt x="2185" y="12274"/>
                  <a:pt x="2186" y="12314"/>
                  <a:pt x="1952" y="13092"/>
                </a:cubicBezTo>
                <a:cubicBezTo>
                  <a:pt x="1907" y="13241"/>
                  <a:pt x="1837" y="13490"/>
                  <a:pt x="1798" y="13647"/>
                </a:cubicBezTo>
                <a:cubicBezTo>
                  <a:pt x="1661" y="14192"/>
                  <a:pt x="1543" y="14495"/>
                  <a:pt x="1211" y="15145"/>
                </a:cubicBezTo>
                <a:cubicBezTo>
                  <a:pt x="1164" y="15236"/>
                  <a:pt x="819" y="15685"/>
                  <a:pt x="628" y="15904"/>
                </a:cubicBezTo>
                <a:cubicBezTo>
                  <a:pt x="446" y="16112"/>
                  <a:pt x="379" y="16434"/>
                  <a:pt x="344" y="17269"/>
                </a:cubicBezTo>
                <a:cubicBezTo>
                  <a:pt x="319" y="17880"/>
                  <a:pt x="336" y="18220"/>
                  <a:pt x="401" y="18368"/>
                </a:cubicBezTo>
                <a:cubicBezTo>
                  <a:pt x="452" y="18485"/>
                  <a:pt x="523" y="18722"/>
                  <a:pt x="559" y="18895"/>
                </a:cubicBezTo>
                <a:cubicBezTo>
                  <a:pt x="595" y="19067"/>
                  <a:pt x="661" y="19272"/>
                  <a:pt x="709" y="19351"/>
                </a:cubicBezTo>
                <a:cubicBezTo>
                  <a:pt x="756" y="19429"/>
                  <a:pt x="849" y="19663"/>
                  <a:pt x="915" y="19870"/>
                </a:cubicBezTo>
                <a:lnTo>
                  <a:pt x="1037" y="20246"/>
                </a:lnTo>
                <a:lnTo>
                  <a:pt x="757" y="20487"/>
                </a:lnTo>
                <a:cubicBezTo>
                  <a:pt x="600" y="20621"/>
                  <a:pt x="474" y="20774"/>
                  <a:pt x="474" y="20834"/>
                </a:cubicBezTo>
                <a:cubicBezTo>
                  <a:pt x="474" y="20893"/>
                  <a:pt x="434" y="21022"/>
                  <a:pt x="385" y="21121"/>
                </a:cubicBezTo>
                <a:cubicBezTo>
                  <a:pt x="285" y="21320"/>
                  <a:pt x="363" y="21435"/>
                  <a:pt x="664" y="21538"/>
                </a:cubicBezTo>
                <a:cubicBezTo>
                  <a:pt x="810" y="21588"/>
                  <a:pt x="904" y="21592"/>
                  <a:pt x="1604" y="21577"/>
                </a:cubicBezTo>
                <a:cubicBezTo>
                  <a:pt x="2540" y="21556"/>
                  <a:pt x="3648" y="21556"/>
                  <a:pt x="5722" y="21577"/>
                </a:cubicBezTo>
                <a:cubicBezTo>
                  <a:pt x="6689" y="21586"/>
                  <a:pt x="7337" y="21581"/>
                  <a:pt x="7435" y="21563"/>
                </a:cubicBezTo>
                <a:cubicBezTo>
                  <a:pt x="7521" y="21548"/>
                  <a:pt x="7783" y="21529"/>
                  <a:pt x="8018" y="21522"/>
                </a:cubicBezTo>
                <a:cubicBezTo>
                  <a:pt x="9253" y="21483"/>
                  <a:pt x="9599" y="21417"/>
                  <a:pt x="9852" y="21174"/>
                </a:cubicBezTo>
                <a:cubicBezTo>
                  <a:pt x="9962" y="21069"/>
                  <a:pt x="10021" y="21050"/>
                  <a:pt x="10302" y="21024"/>
                </a:cubicBezTo>
                <a:cubicBezTo>
                  <a:pt x="10879" y="20971"/>
                  <a:pt x="11079" y="20960"/>
                  <a:pt x="11987" y="20934"/>
                </a:cubicBezTo>
                <a:cubicBezTo>
                  <a:pt x="13953" y="20877"/>
                  <a:pt x="14677" y="20826"/>
                  <a:pt x="15874" y="20659"/>
                </a:cubicBezTo>
                <a:cubicBezTo>
                  <a:pt x="16519" y="20569"/>
                  <a:pt x="16963" y="20405"/>
                  <a:pt x="16963" y="20256"/>
                </a:cubicBezTo>
                <a:cubicBezTo>
                  <a:pt x="16963" y="20175"/>
                  <a:pt x="16895" y="20131"/>
                  <a:pt x="16587" y="20017"/>
                </a:cubicBezTo>
                <a:lnTo>
                  <a:pt x="16206" y="19879"/>
                </a:lnTo>
                <a:lnTo>
                  <a:pt x="15267" y="19879"/>
                </a:lnTo>
                <a:cubicBezTo>
                  <a:pt x="14724" y="19879"/>
                  <a:pt x="14306" y="19866"/>
                  <a:pt x="14279" y="19850"/>
                </a:cubicBezTo>
                <a:cubicBezTo>
                  <a:pt x="14252" y="19834"/>
                  <a:pt x="13984" y="19821"/>
                  <a:pt x="13679" y="19821"/>
                </a:cubicBezTo>
                <a:cubicBezTo>
                  <a:pt x="13375" y="19821"/>
                  <a:pt x="13017" y="19809"/>
                  <a:pt x="12886" y="19795"/>
                </a:cubicBezTo>
                <a:cubicBezTo>
                  <a:pt x="12754" y="19780"/>
                  <a:pt x="12487" y="19752"/>
                  <a:pt x="12294" y="19732"/>
                </a:cubicBezTo>
                <a:cubicBezTo>
                  <a:pt x="12102" y="19713"/>
                  <a:pt x="11912" y="19689"/>
                  <a:pt x="11869" y="19677"/>
                </a:cubicBezTo>
                <a:cubicBezTo>
                  <a:pt x="11826" y="19666"/>
                  <a:pt x="11617" y="19635"/>
                  <a:pt x="11403" y="19609"/>
                </a:cubicBezTo>
                <a:cubicBezTo>
                  <a:pt x="10743" y="19529"/>
                  <a:pt x="10585" y="19451"/>
                  <a:pt x="10585" y="19196"/>
                </a:cubicBezTo>
                <a:cubicBezTo>
                  <a:pt x="10585" y="19078"/>
                  <a:pt x="10632" y="18993"/>
                  <a:pt x="10739" y="18923"/>
                </a:cubicBezTo>
                <a:cubicBezTo>
                  <a:pt x="10830" y="18864"/>
                  <a:pt x="10897" y="18770"/>
                  <a:pt x="10897" y="18696"/>
                </a:cubicBezTo>
                <a:cubicBezTo>
                  <a:pt x="10897" y="18622"/>
                  <a:pt x="10830" y="18526"/>
                  <a:pt x="10739" y="18467"/>
                </a:cubicBezTo>
                <a:cubicBezTo>
                  <a:pt x="10575" y="18360"/>
                  <a:pt x="10532" y="18183"/>
                  <a:pt x="10662" y="18154"/>
                </a:cubicBezTo>
                <a:cubicBezTo>
                  <a:pt x="10705" y="18144"/>
                  <a:pt x="10739" y="18043"/>
                  <a:pt x="10739" y="17930"/>
                </a:cubicBezTo>
                <a:cubicBezTo>
                  <a:pt x="10739" y="17816"/>
                  <a:pt x="10773" y="17710"/>
                  <a:pt x="10812" y="17695"/>
                </a:cubicBezTo>
                <a:cubicBezTo>
                  <a:pt x="10879" y="17670"/>
                  <a:pt x="10915" y="17557"/>
                  <a:pt x="11019" y="17027"/>
                </a:cubicBezTo>
                <a:cubicBezTo>
                  <a:pt x="11042" y="16906"/>
                  <a:pt x="11128" y="16761"/>
                  <a:pt x="11213" y="16693"/>
                </a:cubicBezTo>
                <a:cubicBezTo>
                  <a:pt x="11298" y="16625"/>
                  <a:pt x="11363" y="16509"/>
                  <a:pt x="11363" y="16431"/>
                </a:cubicBezTo>
                <a:cubicBezTo>
                  <a:pt x="11363" y="16337"/>
                  <a:pt x="11435" y="16233"/>
                  <a:pt x="11590" y="16110"/>
                </a:cubicBezTo>
                <a:cubicBezTo>
                  <a:pt x="11715" y="16011"/>
                  <a:pt x="11869" y="15838"/>
                  <a:pt x="11930" y="15727"/>
                </a:cubicBezTo>
                <a:cubicBezTo>
                  <a:pt x="11991" y="15616"/>
                  <a:pt x="12078" y="15501"/>
                  <a:pt x="12120" y="15470"/>
                </a:cubicBezTo>
                <a:cubicBezTo>
                  <a:pt x="12163" y="15440"/>
                  <a:pt x="12259" y="15321"/>
                  <a:pt x="12335" y="15206"/>
                </a:cubicBezTo>
                <a:cubicBezTo>
                  <a:pt x="12474" y="14993"/>
                  <a:pt x="12471" y="14925"/>
                  <a:pt x="12294" y="14489"/>
                </a:cubicBezTo>
                <a:cubicBezTo>
                  <a:pt x="12253" y="14387"/>
                  <a:pt x="12186" y="14150"/>
                  <a:pt x="12144" y="13962"/>
                </a:cubicBezTo>
                <a:cubicBezTo>
                  <a:pt x="12017" y="13378"/>
                  <a:pt x="11928" y="13084"/>
                  <a:pt x="11837" y="12921"/>
                </a:cubicBezTo>
                <a:cubicBezTo>
                  <a:pt x="11745" y="12758"/>
                  <a:pt x="11090" y="12002"/>
                  <a:pt x="10966" y="11915"/>
                </a:cubicBezTo>
                <a:cubicBezTo>
                  <a:pt x="10927" y="11888"/>
                  <a:pt x="10897" y="11841"/>
                  <a:pt x="10897" y="11810"/>
                </a:cubicBezTo>
                <a:cubicBezTo>
                  <a:pt x="10897" y="11779"/>
                  <a:pt x="10863" y="11747"/>
                  <a:pt x="10820" y="11737"/>
                </a:cubicBezTo>
                <a:cubicBezTo>
                  <a:pt x="10778" y="11728"/>
                  <a:pt x="10739" y="11649"/>
                  <a:pt x="10739" y="11565"/>
                </a:cubicBezTo>
                <a:cubicBezTo>
                  <a:pt x="10739" y="11481"/>
                  <a:pt x="10705" y="11404"/>
                  <a:pt x="10662" y="11394"/>
                </a:cubicBezTo>
                <a:cubicBezTo>
                  <a:pt x="10619" y="11384"/>
                  <a:pt x="10585" y="11246"/>
                  <a:pt x="10585" y="11078"/>
                </a:cubicBezTo>
                <a:lnTo>
                  <a:pt x="10585" y="10779"/>
                </a:lnTo>
                <a:lnTo>
                  <a:pt x="10857" y="10720"/>
                </a:lnTo>
                <a:cubicBezTo>
                  <a:pt x="11023" y="10684"/>
                  <a:pt x="11150" y="10632"/>
                  <a:pt x="11177" y="10586"/>
                </a:cubicBezTo>
                <a:cubicBezTo>
                  <a:pt x="11201" y="10545"/>
                  <a:pt x="11257" y="10483"/>
                  <a:pt x="11302" y="10448"/>
                </a:cubicBezTo>
                <a:cubicBezTo>
                  <a:pt x="11352" y="10411"/>
                  <a:pt x="11356" y="10365"/>
                  <a:pt x="11314" y="10334"/>
                </a:cubicBezTo>
                <a:cubicBezTo>
                  <a:pt x="11277" y="10305"/>
                  <a:pt x="11224" y="9981"/>
                  <a:pt x="11193" y="9612"/>
                </a:cubicBezTo>
                <a:cubicBezTo>
                  <a:pt x="11101" y="8515"/>
                  <a:pt x="11046" y="8144"/>
                  <a:pt x="10970" y="8115"/>
                </a:cubicBezTo>
                <a:cubicBezTo>
                  <a:pt x="10930" y="8101"/>
                  <a:pt x="10897" y="7889"/>
                  <a:pt x="10897" y="7645"/>
                </a:cubicBezTo>
                <a:cubicBezTo>
                  <a:pt x="10897" y="7400"/>
                  <a:pt x="10865" y="7187"/>
                  <a:pt x="10824" y="7172"/>
                </a:cubicBezTo>
                <a:cubicBezTo>
                  <a:pt x="10784" y="7158"/>
                  <a:pt x="10729" y="6927"/>
                  <a:pt x="10707" y="6660"/>
                </a:cubicBezTo>
                <a:cubicBezTo>
                  <a:pt x="10685" y="6394"/>
                  <a:pt x="10658" y="6092"/>
                  <a:pt x="10646" y="5990"/>
                </a:cubicBezTo>
                <a:lnTo>
                  <a:pt x="10626" y="5805"/>
                </a:lnTo>
                <a:lnTo>
                  <a:pt x="10974" y="5785"/>
                </a:lnTo>
                <a:cubicBezTo>
                  <a:pt x="11431" y="5761"/>
                  <a:pt x="13060" y="5626"/>
                  <a:pt x="13149" y="5606"/>
                </a:cubicBezTo>
                <a:cubicBezTo>
                  <a:pt x="13187" y="5597"/>
                  <a:pt x="13403" y="5577"/>
                  <a:pt x="13631" y="5561"/>
                </a:cubicBezTo>
                <a:cubicBezTo>
                  <a:pt x="14096" y="5529"/>
                  <a:pt x="14707" y="5445"/>
                  <a:pt x="14708" y="5413"/>
                </a:cubicBezTo>
                <a:cubicBezTo>
                  <a:pt x="14708" y="5401"/>
                  <a:pt x="14753" y="5390"/>
                  <a:pt x="14809" y="5390"/>
                </a:cubicBezTo>
                <a:cubicBezTo>
                  <a:pt x="14971" y="5390"/>
                  <a:pt x="15949" y="5202"/>
                  <a:pt x="16174" y="5128"/>
                </a:cubicBezTo>
                <a:cubicBezTo>
                  <a:pt x="16286" y="5090"/>
                  <a:pt x="16553" y="5015"/>
                  <a:pt x="16765" y="4961"/>
                </a:cubicBezTo>
                <a:cubicBezTo>
                  <a:pt x="17213" y="4847"/>
                  <a:pt x="18353" y="4432"/>
                  <a:pt x="19025" y="4137"/>
                </a:cubicBezTo>
                <a:cubicBezTo>
                  <a:pt x="19281" y="4025"/>
                  <a:pt x="19641" y="3871"/>
                  <a:pt x="19822" y="3796"/>
                </a:cubicBezTo>
                <a:cubicBezTo>
                  <a:pt x="20004" y="3721"/>
                  <a:pt x="20150" y="3646"/>
                  <a:pt x="20150" y="3631"/>
                </a:cubicBezTo>
                <a:cubicBezTo>
                  <a:pt x="20150" y="3615"/>
                  <a:pt x="20223" y="3581"/>
                  <a:pt x="20308" y="3552"/>
                </a:cubicBezTo>
                <a:cubicBezTo>
                  <a:pt x="20394" y="3524"/>
                  <a:pt x="20462" y="3486"/>
                  <a:pt x="20462" y="3470"/>
                </a:cubicBezTo>
                <a:cubicBezTo>
                  <a:pt x="20462" y="3455"/>
                  <a:pt x="20667" y="3363"/>
                  <a:pt x="20920" y="3267"/>
                </a:cubicBezTo>
                <a:cubicBezTo>
                  <a:pt x="21215" y="3154"/>
                  <a:pt x="21412" y="3051"/>
                  <a:pt x="21466" y="2979"/>
                </a:cubicBezTo>
                <a:cubicBezTo>
                  <a:pt x="21600" y="2803"/>
                  <a:pt x="21568" y="2435"/>
                  <a:pt x="21398" y="2196"/>
                </a:cubicBezTo>
                <a:cubicBezTo>
                  <a:pt x="21314" y="2079"/>
                  <a:pt x="21240" y="1891"/>
                  <a:pt x="21240" y="1781"/>
                </a:cubicBezTo>
                <a:cubicBezTo>
                  <a:pt x="21238" y="1589"/>
                  <a:pt x="21113" y="1372"/>
                  <a:pt x="20891" y="1184"/>
                </a:cubicBezTo>
                <a:cubicBezTo>
                  <a:pt x="20836" y="1137"/>
                  <a:pt x="20747" y="1057"/>
                  <a:pt x="20693" y="1005"/>
                </a:cubicBezTo>
                <a:cubicBezTo>
                  <a:pt x="20504" y="823"/>
                  <a:pt x="19960" y="796"/>
                  <a:pt x="19567" y="949"/>
                </a:cubicBezTo>
                <a:cubicBezTo>
                  <a:pt x="19352" y="1033"/>
                  <a:pt x="19330" y="1060"/>
                  <a:pt x="19284" y="1311"/>
                </a:cubicBezTo>
                <a:cubicBezTo>
                  <a:pt x="19256" y="1461"/>
                  <a:pt x="19193" y="1642"/>
                  <a:pt x="19142" y="1712"/>
                </a:cubicBezTo>
                <a:cubicBezTo>
                  <a:pt x="18984" y="1930"/>
                  <a:pt x="18897" y="2196"/>
                  <a:pt x="18859" y="2557"/>
                </a:cubicBezTo>
                <a:lnTo>
                  <a:pt x="18822" y="2905"/>
                </a:lnTo>
                <a:lnTo>
                  <a:pt x="18397" y="3043"/>
                </a:lnTo>
                <a:cubicBezTo>
                  <a:pt x="17601" y="3303"/>
                  <a:pt x="17295" y="3395"/>
                  <a:pt x="17219" y="3395"/>
                </a:cubicBezTo>
                <a:cubicBezTo>
                  <a:pt x="17176" y="3395"/>
                  <a:pt x="17077" y="3420"/>
                  <a:pt x="17000" y="3451"/>
                </a:cubicBezTo>
                <a:cubicBezTo>
                  <a:pt x="16922" y="3483"/>
                  <a:pt x="16833" y="3509"/>
                  <a:pt x="16797" y="3509"/>
                </a:cubicBezTo>
                <a:cubicBezTo>
                  <a:pt x="16762" y="3509"/>
                  <a:pt x="16572" y="3554"/>
                  <a:pt x="16376" y="3609"/>
                </a:cubicBezTo>
                <a:cubicBezTo>
                  <a:pt x="16046" y="3701"/>
                  <a:pt x="14999" y="3897"/>
                  <a:pt x="13501" y="4149"/>
                </a:cubicBezTo>
                <a:cubicBezTo>
                  <a:pt x="13159" y="4207"/>
                  <a:pt x="12828" y="4271"/>
                  <a:pt x="12764" y="4292"/>
                </a:cubicBezTo>
                <a:cubicBezTo>
                  <a:pt x="12499" y="4377"/>
                  <a:pt x="10849" y="4419"/>
                  <a:pt x="10318" y="4353"/>
                </a:cubicBezTo>
                <a:cubicBezTo>
                  <a:pt x="9418" y="4240"/>
                  <a:pt x="8330" y="3973"/>
                  <a:pt x="8330" y="3865"/>
                </a:cubicBezTo>
                <a:cubicBezTo>
                  <a:pt x="8330" y="3843"/>
                  <a:pt x="8371" y="3790"/>
                  <a:pt x="8423" y="3748"/>
                </a:cubicBezTo>
                <a:lnTo>
                  <a:pt x="8520" y="3672"/>
                </a:lnTo>
                <a:lnTo>
                  <a:pt x="9209" y="3690"/>
                </a:lnTo>
                <a:cubicBezTo>
                  <a:pt x="9793" y="3705"/>
                  <a:pt x="9939" y="3701"/>
                  <a:pt x="10185" y="3655"/>
                </a:cubicBezTo>
                <a:cubicBezTo>
                  <a:pt x="10661" y="3565"/>
                  <a:pt x="10729" y="3474"/>
                  <a:pt x="10731" y="2934"/>
                </a:cubicBezTo>
                <a:cubicBezTo>
                  <a:pt x="10734" y="2421"/>
                  <a:pt x="10729" y="2414"/>
                  <a:pt x="10217" y="2285"/>
                </a:cubicBezTo>
                <a:cubicBezTo>
                  <a:pt x="10009" y="2233"/>
                  <a:pt x="9979" y="2212"/>
                  <a:pt x="10043" y="2168"/>
                </a:cubicBezTo>
                <a:cubicBezTo>
                  <a:pt x="10086" y="2139"/>
                  <a:pt x="10120" y="2050"/>
                  <a:pt x="10120" y="1971"/>
                </a:cubicBezTo>
                <a:cubicBezTo>
                  <a:pt x="10120" y="1770"/>
                  <a:pt x="9821" y="1537"/>
                  <a:pt x="9383" y="1393"/>
                </a:cubicBezTo>
                <a:cubicBezTo>
                  <a:pt x="8992" y="1265"/>
                  <a:pt x="8949" y="1205"/>
                  <a:pt x="9196" y="1124"/>
                </a:cubicBezTo>
                <a:cubicBezTo>
                  <a:pt x="9519" y="1019"/>
                  <a:pt x="9745" y="777"/>
                  <a:pt x="9788" y="493"/>
                </a:cubicBezTo>
                <a:lnTo>
                  <a:pt x="9828" y="230"/>
                </a:lnTo>
                <a:lnTo>
                  <a:pt x="9516" y="116"/>
                </a:lnTo>
                <a:cubicBezTo>
                  <a:pt x="9279" y="29"/>
                  <a:pt x="9075" y="-8"/>
                  <a:pt x="8868" y="2"/>
                </a:cubicBezTo>
                <a:close/>
                <a:moveTo>
                  <a:pt x="6832" y="15187"/>
                </a:moveTo>
                <a:lnTo>
                  <a:pt x="6961" y="15300"/>
                </a:lnTo>
                <a:cubicBezTo>
                  <a:pt x="7079" y="15402"/>
                  <a:pt x="7080" y="15429"/>
                  <a:pt x="6977" y="15585"/>
                </a:cubicBezTo>
                <a:cubicBezTo>
                  <a:pt x="6755" y="15922"/>
                  <a:pt x="6697" y="16075"/>
                  <a:pt x="6653" y="16413"/>
                </a:cubicBezTo>
                <a:cubicBezTo>
                  <a:pt x="6593" y="16884"/>
                  <a:pt x="6588" y="17448"/>
                  <a:pt x="6645" y="17569"/>
                </a:cubicBezTo>
                <a:cubicBezTo>
                  <a:pt x="6708" y="17699"/>
                  <a:pt x="6712" y="20161"/>
                  <a:pt x="6649" y="20276"/>
                </a:cubicBezTo>
                <a:cubicBezTo>
                  <a:pt x="6623" y="20324"/>
                  <a:pt x="6560" y="20362"/>
                  <a:pt x="6512" y="20360"/>
                </a:cubicBezTo>
                <a:cubicBezTo>
                  <a:pt x="6463" y="20358"/>
                  <a:pt x="6280" y="20298"/>
                  <a:pt x="6103" y="20225"/>
                </a:cubicBezTo>
                <a:cubicBezTo>
                  <a:pt x="5926" y="20153"/>
                  <a:pt x="5610" y="20024"/>
                  <a:pt x="5402" y="19940"/>
                </a:cubicBezTo>
                <a:lnTo>
                  <a:pt x="5025" y="19787"/>
                </a:lnTo>
                <a:lnTo>
                  <a:pt x="4969" y="19469"/>
                </a:lnTo>
                <a:cubicBezTo>
                  <a:pt x="4937" y="19295"/>
                  <a:pt x="4872" y="18984"/>
                  <a:pt x="4827" y="18780"/>
                </a:cubicBezTo>
                <a:cubicBezTo>
                  <a:pt x="4726" y="18326"/>
                  <a:pt x="4726" y="18093"/>
                  <a:pt x="4823" y="17597"/>
                </a:cubicBezTo>
                <a:cubicBezTo>
                  <a:pt x="5053" y="16420"/>
                  <a:pt x="5106" y="16331"/>
                  <a:pt x="5609" y="16214"/>
                </a:cubicBezTo>
                <a:cubicBezTo>
                  <a:pt x="6234" y="16070"/>
                  <a:pt x="6537" y="15860"/>
                  <a:pt x="6548" y="15568"/>
                </a:cubicBezTo>
                <a:cubicBezTo>
                  <a:pt x="6551" y="15484"/>
                  <a:pt x="6613" y="15364"/>
                  <a:pt x="6690" y="15301"/>
                </a:cubicBezTo>
                <a:lnTo>
                  <a:pt x="6832" y="15187"/>
                </a:lnTo>
                <a:close/>
              </a:path>
            </a:pathLst>
          </a:custGeom>
          <a:ln w="12700">
            <a:miter lim="400000"/>
          </a:ln>
        </p:spPr>
      </p:pic>
      <p:pic>
        <p:nvPicPr>
          <p:cNvPr id="206" name="White guy side view arms at side.png" descr="White guy side view arms at side.png"/>
          <p:cNvPicPr>
            <a:picLocks noChangeAspect="1"/>
          </p:cNvPicPr>
          <p:nvPr/>
        </p:nvPicPr>
        <p:blipFill>
          <a:blip r:embed="rId3">
            <a:extLst/>
          </a:blip>
          <a:srcRect l="36447" t="10691" r="33027" b="4251"/>
          <a:stretch>
            <a:fillRect/>
          </a:stretch>
        </p:blipFill>
        <p:spPr>
          <a:xfrm>
            <a:off x="9930705" y="2908145"/>
            <a:ext cx="2112282" cy="5885727"/>
          </a:xfrm>
          <a:custGeom>
            <a:avLst/>
            <a:gdLst/>
            <a:ahLst/>
            <a:cxnLst>
              <a:cxn ang="0">
                <a:pos x="wd2" y="hd2"/>
              </a:cxn>
              <a:cxn ang="5400000">
                <a:pos x="wd2" y="hd2"/>
              </a:cxn>
              <a:cxn ang="10800000">
                <a:pos x="wd2" y="hd2"/>
              </a:cxn>
              <a:cxn ang="16200000">
                <a:pos x="wd2" y="hd2"/>
              </a:cxn>
            </a:cxnLst>
            <a:rect l="0" t="0" r="r" b="b"/>
            <a:pathLst>
              <a:path w="21465" h="21598" fill="norm" stroke="1" extrusionOk="0">
                <a:moveTo>
                  <a:pt x="3470" y="0"/>
                </a:moveTo>
                <a:lnTo>
                  <a:pt x="3176" y="112"/>
                </a:lnTo>
                <a:cubicBezTo>
                  <a:pt x="2313" y="442"/>
                  <a:pt x="2125" y="572"/>
                  <a:pt x="2281" y="728"/>
                </a:cubicBezTo>
                <a:cubicBezTo>
                  <a:pt x="2362" y="809"/>
                  <a:pt x="2349" y="828"/>
                  <a:pt x="2111" y="999"/>
                </a:cubicBezTo>
                <a:cubicBezTo>
                  <a:pt x="1767" y="1246"/>
                  <a:pt x="1657" y="1365"/>
                  <a:pt x="1656" y="1493"/>
                </a:cubicBezTo>
                <a:cubicBezTo>
                  <a:pt x="1655" y="1585"/>
                  <a:pt x="1618" y="1609"/>
                  <a:pt x="1401" y="1670"/>
                </a:cubicBezTo>
                <a:cubicBezTo>
                  <a:pt x="1135" y="1746"/>
                  <a:pt x="925" y="1870"/>
                  <a:pt x="853" y="1995"/>
                </a:cubicBezTo>
                <a:cubicBezTo>
                  <a:pt x="827" y="2041"/>
                  <a:pt x="884" y="2196"/>
                  <a:pt x="994" y="2377"/>
                </a:cubicBezTo>
                <a:cubicBezTo>
                  <a:pt x="1096" y="2544"/>
                  <a:pt x="1200" y="2770"/>
                  <a:pt x="1224" y="2879"/>
                </a:cubicBezTo>
                <a:cubicBezTo>
                  <a:pt x="1266" y="3069"/>
                  <a:pt x="1278" y="3083"/>
                  <a:pt x="1535" y="3168"/>
                </a:cubicBezTo>
                <a:cubicBezTo>
                  <a:pt x="1800" y="3255"/>
                  <a:pt x="1815" y="3257"/>
                  <a:pt x="2381" y="3252"/>
                </a:cubicBezTo>
                <a:cubicBezTo>
                  <a:pt x="3147" y="3246"/>
                  <a:pt x="3122" y="3244"/>
                  <a:pt x="3196" y="3309"/>
                </a:cubicBezTo>
                <a:cubicBezTo>
                  <a:pt x="3256" y="3362"/>
                  <a:pt x="3596" y="3647"/>
                  <a:pt x="3918" y="3913"/>
                </a:cubicBezTo>
                <a:cubicBezTo>
                  <a:pt x="3994" y="3976"/>
                  <a:pt x="4102" y="4061"/>
                  <a:pt x="4156" y="4101"/>
                </a:cubicBezTo>
                <a:cubicBezTo>
                  <a:pt x="4284" y="4197"/>
                  <a:pt x="4275" y="4290"/>
                  <a:pt x="4128" y="4374"/>
                </a:cubicBezTo>
                <a:cubicBezTo>
                  <a:pt x="4063" y="4410"/>
                  <a:pt x="3888" y="4518"/>
                  <a:pt x="3737" y="4614"/>
                </a:cubicBezTo>
                <a:cubicBezTo>
                  <a:pt x="3585" y="4710"/>
                  <a:pt x="3402" y="4813"/>
                  <a:pt x="3329" y="4842"/>
                </a:cubicBezTo>
                <a:cubicBezTo>
                  <a:pt x="3197" y="4896"/>
                  <a:pt x="2922" y="5133"/>
                  <a:pt x="2583" y="5488"/>
                </a:cubicBezTo>
                <a:lnTo>
                  <a:pt x="2402" y="5677"/>
                </a:lnTo>
                <a:lnTo>
                  <a:pt x="2381" y="6896"/>
                </a:lnTo>
                <a:cubicBezTo>
                  <a:pt x="2370" y="7566"/>
                  <a:pt x="2341" y="8184"/>
                  <a:pt x="2317" y="8268"/>
                </a:cubicBezTo>
                <a:cubicBezTo>
                  <a:pt x="2293" y="8352"/>
                  <a:pt x="2273" y="8514"/>
                  <a:pt x="2277" y="8629"/>
                </a:cubicBezTo>
                <a:cubicBezTo>
                  <a:pt x="2284" y="8878"/>
                  <a:pt x="2285" y="9252"/>
                  <a:pt x="2273" y="10001"/>
                </a:cubicBezTo>
                <a:cubicBezTo>
                  <a:pt x="2267" y="10326"/>
                  <a:pt x="2295" y="10608"/>
                  <a:pt x="2341" y="10687"/>
                </a:cubicBezTo>
                <a:cubicBezTo>
                  <a:pt x="2421" y="10823"/>
                  <a:pt x="2760" y="11088"/>
                  <a:pt x="2986" y="11192"/>
                </a:cubicBezTo>
                <a:cubicBezTo>
                  <a:pt x="3055" y="11224"/>
                  <a:pt x="3146" y="11298"/>
                  <a:pt x="3188" y="11358"/>
                </a:cubicBezTo>
                <a:cubicBezTo>
                  <a:pt x="3397" y="11658"/>
                  <a:pt x="3691" y="12148"/>
                  <a:pt x="3765" y="12318"/>
                </a:cubicBezTo>
                <a:cubicBezTo>
                  <a:pt x="3810" y="12423"/>
                  <a:pt x="3928" y="12593"/>
                  <a:pt x="4027" y="12698"/>
                </a:cubicBezTo>
                <a:cubicBezTo>
                  <a:pt x="4125" y="12803"/>
                  <a:pt x="4233" y="12940"/>
                  <a:pt x="4265" y="13003"/>
                </a:cubicBezTo>
                <a:cubicBezTo>
                  <a:pt x="4297" y="13065"/>
                  <a:pt x="4356" y="13181"/>
                  <a:pt x="4398" y="13257"/>
                </a:cubicBezTo>
                <a:cubicBezTo>
                  <a:pt x="4440" y="13334"/>
                  <a:pt x="4494" y="13446"/>
                  <a:pt x="4515" y="13505"/>
                </a:cubicBezTo>
                <a:cubicBezTo>
                  <a:pt x="4536" y="13564"/>
                  <a:pt x="4577" y="13613"/>
                  <a:pt x="4608" y="13613"/>
                </a:cubicBezTo>
                <a:cubicBezTo>
                  <a:pt x="4638" y="13613"/>
                  <a:pt x="4678" y="13650"/>
                  <a:pt x="4700" y="13696"/>
                </a:cubicBezTo>
                <a:cubicBezTo>
                  <a:pt x="4800" y="13901"/>
                  <a:pt x="4882" y="14039"/>
                  <a:pt x="4959" y="14133"/>
                </a:cubicBezTo>
                <a:cubicBezTo>
                  <a:pt x="5004" y="14189"/>
                  <a:pt x="5071" y="14298"/>
                  <a:pt x="5104" y="14374"/>
                </a:cubicBezTo>
                <a:cubicBezTo>
                  <a:pt x="5240" y="14690"/>
                  <a:pt x="5293" y="14774"/>
                  <a:pt x="5430" y="14883"/>
                </a:cubicBezTo>
                <a:cubicBezTo>
                  <a:pt x="5509" y="14946"/>
                  <a:pt x="5659" y="15105"/>
                  <a:pt x="5765" y="15238"/>
                </a:cubicBezTo>
                <a:cubicBezTo>
                  <a:pt x="5871" y="15371"/>
                  <a:pt x="6093" y="15604"/>
                  <a:pt x="6257" y="15758"/>
                </a:cubicBezTo>
                <a:cubicBezTo>
                  <a:pt x="6738" y="16207"/>
                  <a:pt x="6731" y="16178"/>
                  <a:pt x="6689" y="17092"/>
                </a:cubicBezTo>
                <a:cubicBezTo>
                  <a:pt x="6624" y="18468"/>
                  <a:pt x="6539" y="18873"/>
                  <a:pt x="6233" y="19255"/>
                </a:cubicBezTo>
                <a:cubicBezTo>
                  <a:pt x="6048" y="19486"/>
                  <a:pt x="5887" y="19580"/>
                  <a:pt x="5672" y="19580"/>
                </a:cubicBezTo>
                <a:cubicBezTo>
                  <a:pt x="5446" y="19580"/>
                  <a:pt x="5041" y="19734"/>
                  <a:pt x="4797" y="19915"/>
                </a:cubicBezTo>
                <a:cubicBezTo>
                  <a:pt x="4647" y="20026"/>
                  <a:pt x="4548" y="20064"/>
                  <a:pt x="4321" y="20101"/>
                </a:cubicBezTo>
                <a:cubicBezTo>
                  <a:pt x="4153" y="20128"/>
                  <a:pt x="3962" y="20189"/>
                  <a:pt x="3849" y="20249"/>
                </a:cubicBezTo>
                <a:cubicBezTo>
                  <a:pt x="3714" y="20322"/>
                  <a:pt x="3567" y="20362"/>
                  <a:pt x="3341" y="20391"/>
                </a:cubicBezTo>
                <a:cubicBezTo>
                  <a:pt x="3167" y="20413"/>
                  <a:pt x="2916" y="20451"/>
                  <a:pt x="2785" y="20475"/>
                </a:cubicBezTo>
                <a:cubicBezTo>
                  <a:pt x="2647" y="20500"/>
                  <a:pt x="2389" y="20519"/>
                  <a:pt x="2176" y="20519"/>
                </a:cubicBezTo>
                <a:cubicBezTo>
                  <a:pt x="1971" y="20519"/>
                  <a:pt x="1784" y="20531"/>
                  <a:pt x="1760" y="20545"/>
                </a:cubicBezTo>
                <a:cubicBezTo>
                  <a:pt x="1736" y="20559"/>
                  <a:pt x="1545" y="20570"/>
                  <a:pt x="1337" y="20570"/>
                </a:cubicBezTo>
                <a:cubicBezTo>
                  <a:pt x="1129" y="20570"/>
                  <a:pt x="941" y="20582"/>
                  <a:pt x="918" y="20596"/>
                </a:cubicBezTo>
                <a:cubicBezTo>
                  <a:pt x="894" y="20610"/>
                  <a:pt x="811" y="20621"/>
                  <a:pt x="736" y="20621"/>
                </a:cubicBezTo>
                <a:cubicBezTo>
                  <a:pt x="535" y="20621"/>
                  <a:pt x="62" y="20787"/>
                  <a:pt x="14" y="20874"/>
                </a:cubicBezTo>
                <a:cubicBezTo>
                  <a:pt x="-128" y="21131"/>
                  <a:pt x="795" y="21453"/>
                  <a:pt x="1833" y="21509"/>
                </a:cubicBezTo>
                <a:cubicBezTo>
                  <a:pt x="2102" y="21524"/>
                  <a:pt x="2512" y="21552"/>
                  <a:pt x="2744" y="21572"/>
                </a:cubicBezTo>
                <a:cubicBezTo>
                  <a:pt x="2972" y="21591"/>
                  <a:pt x="3349" y="21600"/>
                  <a:pt x="3837" y="21598"/>
                </a:cubicBezTo>
                <a:cubicBezTo>
                  <a:pt x="4325" y="21596"/>
                  <a:pt x="4923" y="21583"/>
                  <a:pt x="5592" y="21560"/>
                </a:cubicBezTo>
                <a:cubicBezTo>
                  <a:pt x="5998" y="21546"/>
                  <a:pt x="7138" y="21525"/>
                  <a:pt x="8124" y="21514"/>
                </a:cubicBezTo>
                <a:cubicBezTo>
                  <a:pt x="10160" y="21489"/>
                  <a:pt x="10333" y="21476"/>
                  <a:pt x="10778" y="21311"/>
                </a:cubicBezTo>
                <a:cubicBezTo>
                  <a:pt x="11062" y="21206"/>
                  <a:pt x="11077" y="21193"/>
                  <a:pt x="11077" y="21049"/>
                </a:cubicBezTo>
                <a:cubicBezTo>
                  <a:pt x="11077" y="20966"/>
                  <a:pt x="11038" y="20873"/>
                  <a:pt x="10992" y="20842"/>
                </a:cubicBezTo>
                <a:cubicBezTo>
                  <a:pt x="10946" y="20812"/>
                  <a:pt x="10857" y="20701"/>
                  <a:pt x="10790" y="20596"/>
                </a:cubicBezTo>
                <a:cubicBezTo>
                  <a:pt x="10539" y="20199"/>
                  <a:pt x="10469" y="20141"/>
                  <a:pt x="10097" y="19999"/>
                </a:cubicBezTo>
                <a:lnTo>
                  <a:pt x="9742" y="19862"/>
                </a:lnTo>
                <a:lnTo>
                  <a:pt x="9742" y="19616"/>
                </a:lnTo>
                <a:cubicBezTo>
                  <a:pt x="9742" y="19481"/>
                  <a:pt x="9772" y="19329"/>
                  <a:pt x="9810" y="19278"/>
                </a:cubicBezTo>
                <a:cubicBezTo>
                  <a:pt x="9848" y="19228"/>
                  <a:pt x="9992" y="19014"/>
                  <a:pt x="10129" y="18805"/>
                </a:cubicBezTo>
                <a:cubicBezTo>
                  <a:pt x="10266" y="18595"/>
                  <a:pt x="10460" y="18363"/>
                  <a:pt x="10560" y="18288"/>
                </a:cubicBezTo>
                <a:cubicBezTo>
                  <a:pt x="10725" y="18165"/>
                  <a:pt x="10881" y="17985"/>
                  <a:pt x="11085" y="17688"/>
                </a:cubicBezTo>
                <a:cubicBezTo>
                  <a:pt x="11265" y="17425"/>
                  <a:pt x="11307" y="17308"/>
                  <a:pt x="11335" y="16971"/>
                </a:cubicBezTo>
                <a:cubicBezTo>
                  <a:pt x="11351" y="16772"/>
                  <a:pt x="11388" y="16609"/>
                  <a:pt x="11415" y="16609"/>
                </a:cubicBezTo>
                <a:cubicBezTo>
                  <a:pt x="11443" y="16609"/>
                  <a:pt x="11665" y="16749"/>
                  <a:pt x="11907" y="16920"/>
                </a:cubicBezTo>
                <a:cubicBezTo>
                  <a:pt x="12736" y="17506"/>
                  <a:pt x="13081" y="17739"/>
                  <a:pt x="13133" y="17747"/>
                </a:cubicBezTo>
                <a:cubicBezTo>
                  <a:pt x="13162" y="17752"/>
                  <a:pt x="13186" y="17767"/>
                  <a:pt x="13186" y="17781"/>
                </a:cubicBezTo>
                <a:cubicBezTo>
                  <a:pt x="13186" y="17795"/>
                  <a:pt x="13255" y="17842"/>
                  <a:pt x="13339" y="17884"/>
                </a:cubicBezTo>
                <a:cubicBezTo>
                  <a:pt x="13497" y="17965"/>
                  <a:pt x="14296" y="18545"/>
                  <a:pt x="14432" y="18678"/>
                </a:cubicBezTo>
                <a:cubicBezTo>
                  <a:pt x="14475" y="18720"/>
                  <a:pt x="14563" y="18839"/>
                  <a:pt x="14630" y="18942"/>
                </a:cubicBezTo>
                <a:lnTo>
                  <a:pt x="14751" y="19128"/>
                </a:lnTo>
                <a:lnTo>
                  <a:pt x="14569" y="19183"/>
                </a:lnTo>
                <a:cubicBezTo>
                  <a:pt x="14469" y="19213"/>
                  <a:pt x="14355" y="19269"/>
                  <a:pt x="14315" y="19309"/>
                </a:cubicBezTo>
                <a:cubicBezTo>
                  <a:pt x="14217" y="19405"/>
                  <a:pt x="14221" y="19696"/>
                  <a:pt x="14323" y="19798"/>
                </a:cubicBezTo>
                <a:cubicBezTo>
                  <a:pt x="14400" y="19875"/>
                  <a:pt x="14380" y="19898"/>
                  <a:pt x="14037" y="20140"/>
                </a:cubicBezTo>
                <a:cubicBezTo>
                  <a:pt x="13558" y="20477"/>
                  <a:pt x="13398" y="20551"/>
                  <a:pt x="12964" y="20628"/>
                </a:cubicBezTo>
                <a:cubicBezTo>
                  <a:pt x="12508" y="20710"/>
                  <a:pt x="11880" y="20929"/>
                  <a:pt x="11827" y="21024"/>
                </a:cubicBezTo>
                <a:cubicBezTo>
                  <a:pt x="11730" y="21198"/>
                  <a:pt x="12049" y="21325"/>
                  <a:pt x="12649" y="21349"/>
                </a:cubicBezTo>
                <a:cubicBezTo>
                  <a:pt x="12770" y="21354"/>
                  <a:pt x="13098" y="21376"/>
                  <a:pt x="13379" y="21399"/>
                </a:cubicBezTo>
                <a:cubicBezTo>
                  <a:pt x="13858" y="21437"/>
                  <a:pt x="13921" y="21436"/>
                  <a:pt x="14363" y="21394"/>
                </a:cubicBezTo>
                <a:cubicBezTo>
                  <a:pt x="14624" y="21369"/>
                  <a:pt x="14996" y="21322"/>
                  <a:pt x="15190" y="21291"/>
                </a:cubicBezTo>
                <a:cubicBezTo>
                  <a:pt x="15384" y="21259"/>
                  <a:pt x="15639" y="21227"/>
                  <a:pt x="15755" y="21217"/>
                </a:cubicBezTo>
                <a:cubicBezTo>
                  <a:pt x="16383" y="21161"/>
                  <a:pt x="17289" y="20939"/>
                  <a:pt x="18622" y="20517"/>
                </a:cubicBezTo>
                <a:cubicBezTo>
                  <a:pt x="18987" y="20402"/>
                  <a:pt x="19379" y="20304"/>
                  <a:pt x="19445" y="20311"/>
                </a:cubicBezTo>
                <a:cubicBezTo>
                  <a:pt x="19464" y="20313"/>
                  <a:pt x="19558" y="20287"/>
                  <a:pt x="19655" y="20255"/>
                </a:cubicBezTo>
                <a:cubicBezTo>
                  <a:pt x="19751" y="20224"/>
                  <a:pt x="19992" y="20162"/>
                  <a:pt x="20191" y="20117"/>
                </a:cubicBezTo>
                <a:cubicBezTo>
                  <a:pt x="20700" y="20002"/>
                  <a:pt x="21307" y="19754"/>
                  <a:pt x="21413" y="19617"/>
                </a:cubicBezTo>
                <a:cubicBezTo>
                  <a:pt x="21452" y="19567"/>
                  <a:pt x="21472" y="19537"/>
                  <a:pt x="21462" y="19505"/>
                </a:cubicBezTo>
                <a:cubicBezTo>
                  <a:pt x="21451" y="19473"/>
                  <a:pt x="21410" y="19440"/>
                  <a:pt x="21337" y="19384"/>
                </a:cubicBezTo>
                <a:cubicBezTo>
                  <a:pt x="21124" y="19225"/>
                  <a:pt x="20475" y="18979"/>
                  <a:pt x="20094" y="18914"/>
                </a:cubicBezTo>
                <a:cubicBezTo>
                  <a:pt x="19929" y="18886"/>
                  <a:pt x="19757" y="18839"/>
                  <a:pt x="19715" y="18809"/>
                </a:cubicBezTo>
                <a:cubicBezTo>
                  <a:pt x="19460" y="18630"/>
                  <a:pt x="18974" y="18532"/>
                  <a:pt x="18401" y="18544"/>
                </a:cubicBezTo>
                <a:cubicBezTo>
                  <a:pt x="18027" y="18552"/>
                  <a:pt x="18024" y="18550"/>
                  <a:pt x="17872" y="18449"/>
                </a:cubicBezTo>
                <a:cubicBezTo>
                  <a:pt x="17788" y="18394"/>
                  <a:pt x="17676" y="18303"/>
                  <a:pt x="17626" y="18247"/>
                </a:cubicBezTo>
                <a:cubicBezTo>
                  <a:pt x="17530" y="18140"/>
                  <a:pt x="17431" y="18048"/>
                  <a:pt x="17328" y="17975"/>
                </a:cubicBezTo>
                <a:cubicBezTo>
                  <a:pt x="17294" y="17950"/>
                  <a:pt x="17263" y="17911"/>
                  <a:pt x="17263" y="17889"/>
                </a:cubicBezTo>
                <a:cubicBezTo>
                  <a:pt x="17263" y="17866"/>
                  <a:pt x="17199" y="17772"/>
                  <a:pt x="17118" y="17679"/>
                </a:cubicBezTo>
                <a:cubicBezTo>
                  <a:pt x="16871" y="17396"/>
                  <a:pt x="16844" y="17357"/>
                  <a:pt x="16844" y="17305"/>
                </a:cubicBezTo>
                <a:cubicBezTo>
                  <a:pt x="16844" y="17277"/>
                  <a:pt x="16817" y="17244"/>
                  <a:pt x="16783" y="17230"/>
                </a:cubicBezTo>
                <a:cubicBezTo>
                  <a:pt x="16750" y="17217"/>
                  <a:pt x="16681" y="17115"/>
                  <a:pt x="16634" y="17003"/>
                </a:cubicBezTo>
                <a:cubicBezTo>
                  <a:pt x="16383" y="16402"/>
                  <a:pt x="15964" y="15970"/>
                  <a:pt x="15339" y="15674"/>
                </a:cubicBezTo>
                <a:cubicBezTo>
                  <a:pt x="15180" y="15598"/>
                  <a:pt x="14987" y="15506"/>
                  <a:pt x="14912" y="15470"/>
                </a:cubicBezTo>
                <a:cubicBezTo>
                  <a:pt x="14837" y="15433"/>
                  <a:pt x="14616" y="15340"/>
                  <a:pt x="14420" y="15263"/>
                </a:cubicBezTo>
                <a:cubicBezTo>
                  <a:pt x="13793" y="15015"/>
                  <a:pt x="13624" y="14941"/>
                  <a:pt x="13508" y="14867"/>
                </a:cubicBezTo>
                <a:cubicBezTo>
                  <a:pt x="13446" y="14827"/>
                  <a:pt x="13284" y="14738"/>
                  <a:pt x="13150" y="14670"/>
                </a:cubicBezTo>
                <a:cubicBezTo>
                  <a:pt x="12951" y="14570"/>
                  <a:pt x="12904" y="14523"/>
                  <a:pt x="12904" y="14424"/>
                </a:cubicBezTo>
                <a:cubicBezTo>
                  <a:pt x="12904" y="14357"/>
                  <a:pt x="12870" y="14247"/>
                  <a:pt x="12831" y="14179"/>
                </a:cubicBezTo>
                <a:cubicBezTo>
                  <a:pt x="12791" y="14112"/>
                  <a:pt x="12650" y="13857"/>
                  <a:pt x="12512" y="13613"/>
                </a:cubicBezTo>
                <a:cubicBezTo>
                  <a:pt x="12140" y="12950"/>
                  <a:pt x="12138" y="12948"/>
                  <a:pt x="12053" y="12825"/>
                </a:cubicBezTo>
                <a:cubicBezTo>
                  <a:pt x="12009" y="12762"/>
                  <a:pt x="11957" y="12631"/>
                  <a:pt x="11940" y="12534"/>
                </a:cubicBezTo>
                <a:cubicBezTo>
                  <a:pt x="11922" y="12436"/>
                  <a:pt x="11879" y="12344"/>
                  <a:pt x="11843" y="12331"/>
                </a:cubicBezTo>
                <a:cubicBezTo>
                  <a:pt x="11807" y="12318"/>
                  <a:pt x="11778" y="12282"/>
                  <a:pt x="11778" y="12251"/>
                </a:cubicBezTo>
                <a:cubicBezTo>
                  <a:pt x="11778" y="12220"/>
                  <a:pt x="11748" y="12187"/>
                  <a:pt x="11710" y="12178"/>
                </a:cubicBezTo>
                <a:cubicBezTo>
                  <a:pt x="11671" y="12170"/>
                  <a:pt x="11637" y="12061"/>
                  <a:pt x="11637" y="11936"/>
                </a:cubicBezTo>
                <a:cubicBezTo>
                  <a:pt x="11637" y="11812"/>
                  <a:pt x="11671" y="11705"/>
                  <a:pt x="11710" y="11696"/>
                </a:cubicBezTo>
                <a:cubicBezTo>
                  <a:pt x="11748" y="11688"/>
                  <a:pt x="11778" y="11655"/>
                  <a:pt x="11778" y="11623"/>
                </a:cubicBezTo>
                <a:cubicBezTo>
                  <a:pt x="11778" y="11592"/>
                  <a:pt x="11807" y="11555"/>
                  <a:pt x="11839" y="11542"/>
                </a:cubicBezTo>
                <a:cubicBezTo>
                  <a:pt x="11897" y="11518"/>
                  <a:pt x="11979" y="11420"/>
                  <a:pt x="12129" y="11201"/>
                </a:cubicBezTo>
                <a:cubicBezTo>
                  <a:pt x="12256" y="11016"/>
                  <a:pt x="12138" y="10040"/>
                  <a:pt x="11960" y="9804"/>
                </a:cubicBezTo>
                <a:cubicBezTo>
                  <a:pt x="11796" y="9588"/>
                  <a:pt x="11734" y="9528"/>
                  <a:pt x="11577" y="9440"/>
                </a:cubicBezTo>
                <a:cubicBezTo>
                  <a:pt x="11268" y="9268"/>
                  <a:pt x="11212" y="9018"/>
                  <a:pt x="11347" y="8395"/>
                </a:cubicBezTo>
                <a:cubicBezTo>
                  <a:pt x="11383" y="8227"/>
                  <a:pt x="11450" y="8033"/>
                  <a:pt x="11496" y="7963"/>
                </a:cubicBezTo>
                <a:cubicBezTo>
                  <a:pt x="11542" y="7894"/>
                  <a:pt x="11597" y="7785"/>
                  <a:pt x="11617" y="7722"/>
                </a:cubicBezTo>
                <a:cubicBezTo>
                  <a:pt x="11637" y="7659"/>
                  <a:pt x="11683" y="7597"/>
                  <a:pt x="11718" y="7583"/>
                </a:cubicBezTo>
                <a:cubicBezTo>
                  <a:pt x="11753" y="7570"/>
                  <a:pt x="11778" y="7523"/>
                  <a:pt x="11778" y="7480"/>
                </a:cubicBezTo>
                <a:cubicBezTo>
                  <a:pt x="11778" y="7437"/>
                  <a:pt x="11808" y="7391"/>
                  <a:pt x="11843" y="7378"/>
                </a:cubicBezTo>
                <a:cubicBezTo>
                  <a:pt x="11878" y="7365"/>
                  <a:pt x="11922" y="7296"/>
                  <a:pt x="11940" y="7227"/>
                </a:cubicBezTo>
                <a:cubicBezTo>
                  <a:pt x="11957" y="7157"/>
                  <a:pt x="12045" y="7020"/>
                  <a:pt x="12133" y="6922"/>
                </a:cubicBezTo>
                <a:cubicBezTo>
                  <a:pt x="12346" y="6687"/>
                  <a:pt x="12323" y="6422"/>
                  <a:pt x="12065" y="6053"/>
                </a:cubicBezTo>
                <a:cubicBezTo>
                  <a:pt x="11879" y="5787"/>
                  <a:pt x="11836" y="5720"/>
                  <a:pt x="11774" y="5607"/>
                </a:cubicBezTo>
                <a:cubicBezTo>
                  <a:pt x="11738" y="5541"/>
                  <a:pt x="11682" y="5433"/>
                  <a:pt x="11645" y="5367"/>
                </a:cubicBezTo>
                <a:cubicBezTo>
                  <a:pt x="11609" y="5300"/>
                  <a:pt x="11540" y="5194"/>
                  <a:pt x="11496" y="5131"/>
                </a:cubicBezTo>
                <a:cubicBezTo>
                  <a:pt x="11452" y="5068"/>
                  <a:pt x="11389" y="4960"/>
                  <a:pt x="11355" y="4891"/>
                </a:cubicBezTo>
                <a:cubicBezTo>
                  <a:pt x="11059" y="4291"/>
                  <a:pt x="10918" y="4129"/>
                  <a:pt x="10468" y="3874"/>
                </a:cubicBezTo>
                <a:cubicBezTo>
                  <a:pt x="10135" y="3686"/>
                  <a:pt x="9065" y="3314"/>
                  <a:pt x="8673" y="3252"/>
                </a:cubicBezTo>
                <a:cubicBezTo>
                  <a:pt x="8491" y="3223"/>
                  <a:pt x="8294" y="3184"/>
                  <a:pt x="8237" y="3163"/>
                </a:cubicBezTo>
                <a:cubicBezTo>
                  <a:pt x="8081" y="3107"/>
                  <a:pt x="8023" y="2871"/>
                  <a:pt x="8120" y="2675"/>
                </a:cubicBezTo>
                <a:cubicBezTo>
                  <a:pt x="8245" y="2424"/>
                  <a:pt x="8332" y="2345"/>
                  <a:pt x="8689" y="2148"/>
                </a:cubicBezTo>
                <a:cubicBezTo>
                  <a:pt x="8866" y="2050"/>
                  <a:pt x="9054" y="1935"/>
                  <a:pt x="9109" y="1893"/>
                </a:cubicBezTo>
                <a:cubicBezTo>
                  <a:pt x="9163" y="1851"/>
                  <a:pt x="9298" y="1782"/>
                  <a:pt x="9411" y="1737"/>
                </a:cubicBezTo>
                <a:cubicBezTo>
                  <a:pt x="9634" y="1650"/>
                  <a:pt x="9930" y="1415"/>
                  <a:pt x="9996" y="1271"/>
                </a:cubicBezTo>
                <a:cubicBezTo>
                  <a:pt x="10063" y="1124"/>
                  <a:pt x="9909" y="989"/>
                  <a:pt x="9419" y="762"/>
                </a:cubicBezTo>
                <a:cubicBezTo>
                  <a:pt x="9165" y="644"/>
                  <a:pt x="8920" y="534"/>
                  <a:pt x="8875" y="517"/>
                </a:cubicBezTo>
                <a:cubicBezTo>
                  <a:pt x="8425" y="347"/>
                  <a:pt x="7257" y="103"/>
                  <a:pt x="6894" y="103"/>
                </a:cubicBezTo>
                <a:cubicBezTo>
                  <a:pt x="6762" y="103"/>
                  <a:pt x="6637" y="94"/>
                  <a:pt x="6616" y="82"/>
                </a:cubicBezTo>
                <a:cubicBezTo>
                  <a:pt x="6545" y="40"/>
                  <a:pt x="6063" y="21"/>
                  <a:pt x="4761" y="10"/>
                </a:cubicBezTo>
                <a:lnTo>
                  <a:pt x="3470" y="0"/>
                </a:lnTo>
                <a:close/>
              </a:path>
            </a:pathLst>
          </a:custGeom>
          <a:ln w="12700">
            <a:miter lim="400000"/>
          </a:ln>
        </p:spPr>
      </p:pic>
      <p:sp>
        <p:nvSpPr>
          <p:cNvPr id="207" name="Contact"/>
          <p:cNvSpPr txBox="1"/>
          <p:nvPr/>
        </p:nvSpPr>
        <p:spPr>
          <a:xfrm>
            <a:off x="2138094" y="10670389"/>
            <a:ext cx="446141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b="1" spc="-170" sz="8500"/>
            </a:lvl1pPr>
          </a:lstStyle>
          <a:p>
            <a:pPr/>
            <a:r>
              <a:t>Contact</a:t>
            </a:r>
          </a:p>
        </p:txBody>
      </p:sp>
      <p:sp>
        <p:nvSpPr>
          <p:cNvPr id="208" name="Arrow"/>
          <p:cNvSpPr/>
          <p:nvPr/>
        </p:nvSpPr>
        <p:spPr>
          <a:xfrm>
            <a:off x="6680200" y="10751970"/>
            <a:ext cx="1270000" cy="1270001"/>
          </a:xfrm>
          <a:prstGeom prst="rightArrow">
            <a:avLst>
              <a:gd name="adj1" fmla="val 32000"/>
              <a:gd name="adj2" fmla="val 64000"/>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09" name="Cover"/>
          <p:cNvSpPr txBox="1"/>
          <p:nvPr/>
        </p:nvSpPr>
        <p:spPr>
          <a:xfrm>
            <a:off x="12776922" y="3879013"/>
            <a:ext cx="3588128"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b="1" spc="-170" sz="8500"/>
            </a:lvl1pPr>
          </a:lstStyle>
          <a:p>
            <a:pPr/>
            <a:r>
              <a:t>Cover</a:t>
            </a:r>
          </a:p>
        </p:txBody>
      </p:sp>
      <p:sp>
        <p:nvSpPr>
          <p:cNvPr id="210" name="Arrow"/>
          <p:cNvSpPr/>
          <p:nvPr/>
        </p:nvSpPr>
        <p:spPr>
          <a:xfrm flipH="1">
            <a:off x="11346003" y="3960594"/>
            <a:ext cx="1270001" cy="1270001"/>
          </a:xfrm>
          <a:prstGeom prst="rightArrow">
            <a:avLst>
              <a:gd name="adj1" fmla="val 32000"/>
              <a:gd name="adj2" fmla="val 64000"/>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1" name="Armed with pepper spray and a pistol. Is ready to…"/>
          <p:cNvSpPr txBox="1"/>
          <p:nvPr/>
        </p:nvSpPr>
        <p:spPr>
          <a:xfrm>
            <a:off x="12493081" y="5487463"/>
            <a:ext cx="11643009" cy="15143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sz="3400"/>
            </a:pPr>
            <a:r>
              <a:t>Armed with pepper spray and a pistol. Is ready to </a:t>
            </a:r>
          </a:p>
          <a:p>
            <a:pPr>
              <a:spcBef>
                <a:spcPts val="0"/>
              </a:spcBef>
              <a:defRPr sz="3400"/>
            </a:pPr>
            <a:r>
              <a:t>cheat the draw with the pistol in the case where the person is displaying signs that are extremely dangerous. </a:t>
            </a:r>
          </a:p>
        </p:txBody>
      </p:sp>
      <p:sp>
        <p:nvSpPr>
          <p:cNvPr id="212" name="Ready to welcome people with grace. Is also armed with pepper spray (non lethal) and a pistol (lethal). At first, ready to respond with pepper spray if the need arises."/>
          <p:cNvSpPr txBox="1"/>
          <p:nvPr/>
        </p:nvSpPr>
        <p:spPr>
          <a:xfrm>
            <a:off x="1135634" y="12481148"/>
            <a:ext cx="20245039" cy="1055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400"/>
            </a:lvl1pPr>
          </a:lstStyle>
          <a:p>
            <a:pPr/>
            <a:r>
              <a:t>Ready to welcome people with grace. Is also armed with pepper spray (non lethal) and a pistol (lethal). At first, ready to respond with pepper spray if the need arises.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et a boundary with a verbal command. Stay at least 10 feet away from the person to give yourself reaction time and options. If possible, have a car, table, tree, or other object between you and them.…"/>
          <p:cNvSpPr txBox="1"/>
          <p:nvPr>
            <p:ph type="body" idx="1"/>
          </p:nvPr>
        </p:nvSpPr>
        <p:spPr>
          <a:xfrm>
            <a:off x="1206500" y="2954416"/>
            <a:ext cx="21971000" cy="9800256"/>
          </a:xfrm>
          <a:prstGeom prst="rect">
            <a:avLst/>
          </a:prstGeom>
        </p:spPr>
        <p:txBody>
          <a:bodyPr/>
          <a:lstStyle/>
          <a:p>
            <a:pPr marL="603503" indent="-603503" defTabSz="2413955">
              <a:spcBef>
                <a:spcPts val="4400"/>
              </a:spcBef>
              <a:defRPr sz="4455"/>
            </a:pPr>
            <a:r>
              <a:t>Set a boundary with a verbal command. Stay at least 10 feet away from the person to give yourself reaction time and options. If possible, have a car, table, tree, or other object between you and them. </a:t>
            </a:r>
          </a:p>
          <a:p>
            <a:pPr marL="603503" indent="-603503" defTabSz="2413955">
              <a:spcBef>
                <a:spcPts val="4400"/>
              </a:spcBef>
              <a:defRPr sz="4455"/>
            </a:pPr>
            <a:r>
              <a:t>You want the command to be assertive, but not something disrespectful that will escalate the situation. For example, “Hi sir, please stop right there.”</a:t>
            </a:r>
          </a:p>
          <a:p>
            <a:pPr marL="603503" indent="-603503" defTabSz="2413955">
              <a:spcBef>
                <a:spcPts val="4400"/>
              </a:spcBef>
              <a:defRPr sz="4455"/>
            </a:pPr>
            <a:r>
              <a:t>If the person obeys your command and stops, that’s a good sign. Then you can talk with them and ask about their trench coat, bag, etc.</a:t>
            </a:r>
          </a:p>
          <a:p>
            <a:pPr marL="603503" indent="-603503" defTabSz="2413955">
              <a:spcBef>
                <a:spcPts val="4400"/>
              </a:spcBef>
              <a:defRPr sz="4455"/>
            </a:pPr>
            <a:r>
              <a:t>If they don’t stop and keep coming, you’re already in conflict and you should be ready to act. The contact person should loudly yell “Stop!”.</a:t>
            </a:r>
          </a:p>
          <a:p>
            <a:pPr marL="603503" indent="-603503" defTabSz="2413955">
              <a:spcBef>
                <a:spcPts val="4400"/>
              </a:spcBef>
              <a:defRPr sz="4455"/>
            </a:pPr>
            <a:r>
              <a:t>If they keep coming you’re likely already in a fight (unless you are dealing with someone who has cognitive issues, is deaf, etc.). Continue to back up to help create distance.</a:t>
            </a:r>
          </a:p>
        </p:txBody>
      </p:sp>
      <p:sp>
        <p:nvSpPr>
          <p:cNvPr id="215" name="Create a verbal boundary*"/>
          <p:cNvSpPr txBox="1"/>
          <p:nvPr>
            <p:ph type="title"/>
          </p:nvPr>
        </p:nvSpPr>
        <p:spPr>
          <a:xfrm>
            <a:off x="1206500" y="761748"/>
            <a:ext cx="21971000" cy="1433163"/>
          </a:xfrm>
          <a:prstGeom prst="rect">
            <a:avLst/>
          </a:prstGeom>
        </p:spPr>
        <p:txBody>
          <a:bodyPr/>
          <a:lstStyle/>
          <a:p>
            <a:pPr/>
            <a:r>
              <a:t>Create a verbal boundary*</a:t>
            </a:r>
          </a:p>
        </p:txBody>
      </p:sp>
      <p:sp>
        <p:nvSpPr>
          <p:cNvPr id="216" name="* Based on “Managing Unknown Contacts” from Craig Douglas of shivworks.com. You can take his classes in person or watch the class on WatchWPSN.com $10/month"/>
          <p:cNvSpPr txBox="1"/>
          <p:nvPr/>
        </p:nvSpPr>
        <p:spPr>
          <a:xfrm>
            <a:off x="196951" y="12216244"/>
            <a:ext cx="23939501" cy="1226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sz="4000"/>
              <a:t>*</a:t>
            </a:r>
            <a:r>
              <a:t> </a:t>
            </a:r>
            <a:r>
              <a:rPr sz="3200"/>
              <a:t>Based on “Managing Unknown Contacts” from Craig Douglas of </a:t>
            </a:r>
            <a:r>
              <a:rPr sz="3200" u="sng">
                <a:hlinkClick r:id="rId2" invalidUrl="" action="" tgtFrame="" tooltip="" history="1" highlightClick="0" endSnd="0"/>
              </a:rPr>
              <a:t>shivworks.com</a:t>
            </a:r>
            <a:r>
              <a:rPr sz="3200"/>
              <a:t>. You can take his classes in person or watch the class on </a:t>
            </a:r>
            <a:r>
              <a:rPr sz="3200" u="sng">
                <a:hlinkClick r:id="rId3" invalidUrl="" action="" tgtFrame="" tooltip="" history="1" highlightClick="0" endSnd="0"/>
              </a:rPr>
              <a:t>WatchWPSN.com</a:t>
            </a:r>
            <a:r>
              <a:rPr sz="3200"/>
              <a:t> $10/month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How to read them"/>
          <p:cNvSpPr txBox="1"/>
          <p:nvPr>
            <p:ph type="title"/>
          </p:nvPr>
        </p:nvSpPr>
        <p:spPr>
          <a:prstGeom prst="rect">
            <a:avLst/>
          </a:prstGeom>
        </p:spPr>
        <p:txBody>
          <a:bodyPr/>
          <a:lstStyle/>
          <a:p>
            <a:pPr/>
            <a:r>
              <a:t>How to read them</a:t>
            </a:r>
          </a:p>
        </p:txBody>
      </p:sp>
      <p:sp>
        <p:nvSpPr>
          <p:cNvPr id="219" name="To help discern the person’s intent, look at:…"/>
          <p:cNvSpPr txBox="1"/>
          <p:nvPr>
            <p:ph type="body" idx="1"/>
          </p:nvPr>
        </p:nvSpPr>
        <p:spPr>
          <a:xfrm>
            <a:off x="1206500" y="3161645"/>
            <a:ext cx="21971000" cy="9800257"/>
          </a:xfrm>
          <a:prstGeom prst="rect">
            <a:avLst/>
          </a:prstGeom>
        </p:spPr>
        <p:txBody>
          <a:bodyPr/>
          <a:lstStyle/>
          <a:p>
            <a:pPr marL="609599" indent="-609599">
              <a:defRPr sz="4500"/>
            </a:pPr>
            <a:r>
              <a:t>To help discern the person’s intent, look at:</a:t>
            </a:r>
          </a:p>
          <a:p>
            <a:pPr lvl="1">
              <a:defRPr sz="4500"/>
            </a:pPr>
            <a:r>
              <a:t>Their eyes - helps convey their mental and emotional state</a:t>
            </a:r>
          </a:p>
          <a:p>
            <a:pPr lvl="1">
              <a:defRPr sz="4500"/>
            </a:pPr>
            <a:r>
              <a:t>Their hands - if they start to ball up into fists or reach for their waistband, react accordingly. </a:t>
            </a:r>
          </a:p>
          <a:p>
            <a:pPr lvl="1">
              <a:defRPr sz="4500"/>
            </a:pPr>
            <a:r>
              <a:t>Their stance - if they keep coming at you aggressively or start to square off, be ready.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