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Matt Martin, Iron Sharpens Iron Training Experience, www.isite.training"/>
          <p:cNvSpPr txBox="1"/>
          <p:nvPr>
            <p:ph type="body" idx="21"/>
          </p:nvPr>
        </p:nvSpPr>
        <p:spPr>
          <a:xfrm>
            <a:off x="3301265" y="12730226"/>
            <a:ext cx="21971003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Matt Martin, Iron Sharpens Iron Training Experience, www.isite.training</a:t>
            </a:r>
          </a:p>
        </p:txBody>
      </p:sp>
      <p:sp>
        <p:nvSpPr>
          <p:cNvPr id="172" name="3. Identifying Potential Threats"/>
          <p:cNvSpPr txBox="1"/>
          <p:nvPr>
            <p:ph type="ctrTitle"/>
          </p:nvPr>
        </p:nvSpPr>
        <p:spPr>
          <a:xfrm>
            <a:off x="3212469" y="2108400"/>
            <a:ext cx="17959062" cy="1840566"/>
          </a:xfrm>
          <a:prstGeom prst="rect">
            <a:avLst/>
          </a:prstGeom>
        </p:spPr>
        <p:txBody>
          <a:bodyPr/>
          <a:lstStyle>
            <a:lvl1pPr>
              <a:defRPr spc="-182" sz="9100"/>
            </a:lvl1pPr>
          </a:lstStyle>
          <a:p>
            <a:pPr/>
            <a:r>
              <a:t>3. Identifying Potential Threats</a:t>
            </a:r>
          </a:p>
        </p:txBody>
      </p:sp>
      <p:pic>
        <p:nvPicPr>
          <p:cNvPr id="173" name="ISITE Just Cross and Flame Red Logo tran bg.png" descr="ISITE Just Cross and Flame Red Logo tran bg.png"/>
          <p:cNvPicPr>
            <a:picLocks noChangeAspect="1"/>
          </p:cNvPicPr>
          <p:nvPr/>
        </p:nvPicPr>
        <p:blipFill>
          <a:blip r:embed="rId2">
            <a:extLst/>
          </a:blip>
          <a:srcRect l="4008" t="0" r="0" b="5286"/>
          <a:stretch>
            <a:fillRect/>
          </a:stretch>
        </p:blipFill>
        <p:spPr>
          <a:xfrm>
            <a:off x="20350001" y="10048320"/>
            <a:ext cx="3970447" cy="3712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ognizing potential threa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54" sz="7700"/>
            </a:lvl1pPr>
          </a:lstStyle>
          <a:p>
            <a:pPr/>
            <a:r>
              <a:t>Recognizing potential threats</a:t>
            </a:r>
          </a:p>
        </p:txBody>
      </p:sp>
      <p:sp>
        <p:nvSpPr>
          <p:cNvPr id="176" name="Pre-threat indicators…"/>
          <p:cNvSpPr txBox="1"/>
          <p:nvPr>
            <p:ph type="body" idx="1"/>
          </p:nvPr>
        </p:nvSpPr>
        <p:spPr>
          <a:xfrm>
            <a:off x="1206500" y="3331086"/>
            <a:ext cx="21971000" cy="8256012"/>
          </a:xfrm>
          <a:prstGeom prst="rect">
            <a:avLst/>
          </a:prstGeom>
        </p:spPr>
        <p:txBody>
          <a:bodyPr/>
          <a:lstStyle/>
          <a:p>
            <a:pPr marL="0" indent="0" defTabSz="1267936">
              <a:spcBef>
                <a:spcPts val="2300"/>
              </a:spcBef>
              <a:buSzTx/>
              <a:buNone/>
              <a:defRPr b="1" sz="2912"/>
            </a:pPr>
            <a:r>
              <a:t>Pre-threat indicators</a:t>
            </a:r>
          </a:p>
          <a:p>
            <a:pPr lvl="1" marL="633983" indent="-316991" defTabSz="1267936">
              <a:spcBef>
                <a:spcPts val="2300"/>
              </a:spcBef>
              <a:defRPr sz="2496"/>
            </a:pPr>
            <a:r>
              <a:t>Person is scanning nervously with their eyes</a:t>
            </a:r>
          </a:p>
          <a:p>
            <a:pPr lvl="1" marL="633983" indent="-316991" defTabSz="1267936">
              <a:spcBef>
                <a:spcPts val="2300"/>
              </a:spcBef>
              <a:defRPr sz="2496"/>
            </a:pPr>
            <a:r>
              <a:t>They are hiding their face - chin tilted, hoodie or mask</a:t>
            </a:r>
          </a:p>
          <a:p>
            <a:pPr lvl="1" marL="633983" indent="-316991" defTabSz="1267936">
              <a:spcBef>
                <a:spcPts val="2300"/>
              </a:spcBef>
              <a:defRPr sz="2496"/>
            </a:pPr>
            <a:r>
              <a:t>Clenched fists</a:t>
            </a:r>
          </a:p>
          <a:p>
            <a:pPr lvl="1" marL="633983" indent="-316991" defTabSz="1267936">
              <a:spcBef>
                <a:spcPts val="2300"/>
              </a:spcBef>
              <a:defRPr sz="2496"/>
            </a:pPr>
            <a:r>
              <a:t>Fidgety, nervous - pacing, rocking on the balls of their feet</a:t>
            </a:r>
          </a:p>
          <a:p>
            <a:pPr lvl="1" marL="633983" indent="-316991" defTabSz="1267936">
              <a:spcBef>
                <a:spcPts val="2300"/>
              </a:spcBef>
              <a:defRPr sz="2496"/>
            </a:pPr>
            <a:r>
              <a:t>Grooming: any touching around the face, hair, neck</a:t>
            </a:r>
          </a:p>
          <a:p>
            <a:pPr lvl="1" marL="633983" indent="-316991" defTabSz="1267936">
              <a:spcBef>
                <a:spcPts val="2300"/>
              </a:spcBef>
              <a:defRPr sz="2496"/>
            </a:pPr>
            <a:r>
              <a:t>Avoiding eye contact</a:t>
            </a:r>
          </a:p>
          <a:p>
            <a:pPr lvl="1" marL="633983" indent="-316991" defTabSz="1267936">
              <a:spcBef>
                <a:spcPts val="2300"/>
              </a:spcBef>
              <a:defRPr sz="2496"/>
            </a:pPr>
            <a:r>
              <a:t>Posturing while acting busy</a:t>
            </a:r>
          </a:p>
          <a:p>
            <a:pPr lvl="1" marL="633983" indent="-316991" defTabSz="1267936">
              <a:spcBef>
                <a:spcPts val="2300"/>
              </a:spcBef>
              <a:defRPr sz="2496"/>
            </a:pPr>
            <a:r>
              <a:t>Thousand yard stare</a:t>
            </a:r>
          </a:p>
          <a:p>
            <a:pPr lvl="1" marL="633983" indent="-316991" defTabSz="1267936">
              <a:spcBef>
                <a:spcPts val="2300"/>
              </a:spcBef>
              <a:defRPr sz="2496"/>
            </a:pPr>
            <a:r>
              <a:t>Picking of the waist: elbow checking, repetitive touching</a:t>
            </a:r>
          </a:p>
          <a:p>
            <a:pPr lvl="1" marL="633983" indent="-316991" defTabSz="1267936">
              <a:spcBef>
                <a:spcPts val="2300"/>
              </a:spcBef>
              <a:defRPr sz="2496"/>
            </a:pPr>
            <a:r>
              <a:t>Sweating or flush white in the face</a:t>
            </a:r>
          </a:p>
          <a:p>
            <a:pPr lvl="1" marL="633983" indent="-316991" defTabSz="1267936">
              <a:spcBef>
                <a:spcPts val="2300"/>
              </a:spcBef>
              <a:defRPr sz="2496"/>
            </a:pPr>
            <a:r>
              <a:t>Out of the ordinary dress or behavior</a:t>
            </a:r>
          </a:p>
          <a:p>
            <a:pPr lvl="2" marL="950975" indent="-316991" defTabSz="1267936">
              <a:spcBef>
                <a:spcPts val="2300"/>
              </a:spcBef>
              <a:defRPr sz="2496"/>
            </a:pPr>
            <a:r>
              <a:t>Trench coat in summer, large bag/backpack for no reason, etc.</a:t>
            </a:r>
          </a:p>
        </p:txBody>
      </p:sp>
      <p:pic>
        <p:nvPicPr>
          <p:cNvPr id="177" name="Firefly A nervous male criminal is sweating a lot as he paces back and forth inside a building; conc.jpg" descr="Firefly A nervous male criminal is sweating a lot as he paces back and forth inside a building; con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6845" y="2821873"/>
            <a:ext cx="4904437" cy="4904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Firefly A nervous male criminal is hiding their face in a hoodie 29255.jpg" descr="Firefly A nervous male criminal is hiding their face in a hoodie 2925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2875" y="2851877"/>
            <a:ext cx="4844076" cy="484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Firefly An angry looking man is wearing a trench coat in the summer 88075.jpg" descr="Firefly An angry looking man is wearing a trench coat in the summer 8807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45262" y="8035347"/>
            <a:ext cx="4739364" cy="4739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Firefly An angry woman is wearing a backpack indoors 95157.jpg" descr="Firefly An angry woman is wearing a backpack indoors 9515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903817" y="8035347"/>
            <a:ext cx="4739483" cy="4739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000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000"/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1000"/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1000"/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1000"/>
                                        <p:tgtEl>
                                          <p:spTgt spid="1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Examples of active killers at church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 of active killers at churches</a:t>
            </a:r>
          </a:p>
        </p:txBody>
      </p:sp>
      <p:sp>
        <p:nvSpPr>
          <p:cNvPr id="183" name="Charleston, SC 2015 - 21 year old white supremacist male, wearing a sweatshirt and jeans, concealed Glock 41 pistol, killed 9 people and wounded 1 at a Bible study at an African American church on a Wednesday night. Tried to commit suicide but ran out of"/>
          <p:cNvSpPr txBox="1"/>
          <p:nvPr>
            <p:ph type="body" idx="1"/>
          </p:nvPr>
        </p:nvSpPr>
        <p:spPr>
          <a:xfrm>
            <a:off x="1206500" y="3105756"/>
            <a:ext cx="21971000" cy="8256011"/>
          </a:xfrm>
          <a:prstGeom prst="rect">
            <a:avLst/>
          </a:prstGeom>
        </p:spPr>
        <p:txBody>
          <a:bodyPr/>
          <a:lstStyle/>
          <a:p>
            <a:pPr/>
            <a:r>
              <a:t>Charleston, SC 2015 </a:t>
            </a:r>
            <a:r>
              <a:rPr sz="2400"/>
              <a:t>- 21 year old white supremacist male, wearing a sweatshirt and jeans, concealed Glock 41 pistol, killed 9 people and wounded 1 at a Bible study at an African American church on a Wednesday night. Tried to commit suicide but ran out of ammunition.</a:t>
            </a:r>
          </a:p>
          <a:p>
            <a:pPr/>
          </a:p>
          <a:p>
            <a:pPr/>
          </a:p>
          <a:p>
            <a:pPr/>
          </a:p>
          <a:p>
            <a:pPr/>
            <a:r>
              <a:t>Sutherland Springs, TX 2017 </a:t>
            </a:r>
            <a:r>
              <a:rPr sz="2400"/>
              <a:t>- 26 year old white male, ballistic vest, ballistic helmet, ar-15, opened fire outside the church and shot 2 people, went into the church, killed 26 people and wounded 22. Was shot and killed by a civilian (Stephen Willeford) who responded with an ar-15.</a:t>
            </a:r>
            <a:r>
              <a:t> </a:t>
            </a:r>
          </a:p>
        </p:txBody>
      </p:sp>
      <p:pic>
        <p:nvPicPr>
          <p:cNvPr id="184" name="Firefly wide shot of a 21 year old white man wearing a sweatshirt and jeans on the street 92068.jpg" descr="Firefly wide shot of a 21 year old white man wearing a sweatshirt and jeans on the street 920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6101" y="4469757"/>
            <a:ext cx="3506081" cy="3506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body armor helmet images.jpeg" descr="body armor helmet 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05041" y="9932931"/>
            <a:ext cx="3768201" cy="376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Examples of active killers at church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 of active killers at churches</a:t>
            </a:r>
          </a:p>
        </p:txBody>
      </p:sp>
      <p:sp>
        <p:nvSpPr>
          <p:cNvPr id="188" name="White Settlement, TX 2019 - 43 year old man wearing a fake beard, wig, hat, and long coat pulled out a short barreled shotgun with a pistol grip during communion and shot 2 people. He was shot by Jack Wilson, leader of the church’s security team.…"/>
          <p:cNvSpPr txBox="1"/>
          <p:nvPr>
            <p:ph type="body" idx="1"/>
          </p:nvPr>
        </p:nvSpPr>
        <p:spPr>
          <a:xfrm>
            <a:off x="1206500" y="3105756"/>
            <a:ext cx="21971000" cy="8256011"/>
          </a:xfrm>
          <a:prstGeom prst="rect">
            <a:avLst/>
          </a:prstGeom>
        </p:spPr>
        <p:txBody>
          <a:bodyPr/>
          <a:lstStyle/>
          <a:p>
            <a:pPr/>
            <a:r>
              <a:t>White Settlement, TX 2019 </a:t>
            </a:r>
            <a:r>
              <a:rPr sz="2400"/>
              <a:t>- 43 year old man wearing a fake beard, wig, hat, and long coat pulled out a short barreled shotgun with a pistol grip during communion and shot 2 people. He was shot by Jack Wilson, leader of the church’s security team.</a:t>
            </a:r>
            <a:r>
              <a:t> </a:t>
            </a:r>
          </a:p>
          <a:p>
            <a:pPr/>
          </a:p>
          <a:p>
            <a:pPr/>
          </a:p>
          <a:p>
            <a:pPr/>
          </a:p>
          <a:p>
            <a:pPr/>
            <a:r>
              <a:t>Nashville, TN 2023 Covenant School and Church - </a:t>
            </a:r>
            <a:r>
              <a:rPr sz="2400"/>
              <a:t>28 year old woman armed with 2 rifles and a pistol shot through a set of glass doors and killed 3 children and 3 adults. Was shot and killed by responding police.</a:t>
            </a:r>
            <a:r>
              <a:t> </a:t>
            </a:r>
          </a:p>
        </p:txBody>
      </p:sp>
      <p:pic>
        <p:nvPicPr>
          <p:cNvPr id="189" name="White Settlement Shooter.png" descr="White Settlement Shoo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57085" y="5153545"/>
            <a:ext cx="3069830" cy="2979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Nashville Shooter.png" descr="Nashville Shoo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33150" y="10204953"/>
            <a:ext cx="1917700" cy="336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Houston, TX 2024 - 36 year old woman in trench coat with backpack brings her 7 year old child with her into the lobby, takes an AR-15 out of her bag and opens fire. Wounded 1 person. Was shot and killed by a member of the security team."/>
          <p:cNvSpPr txBox="1"/>
          <p:nvPr>
            <p:ph type="body" idx="1"/>
          </p:nvPr>
        </p:nvSpPr>
        <p:spPr>
          <a:xfrm>
            <a:off x="1206500" y="884639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  <a:r>
              <a:t>Houston, TX 2024 </a:t>
            </a:r>
            <a:r>
              <a:rPr sz="2400"/>
              <a:t>- 36 year old woman in trench coat with backpack brings her 7 year old child with her into the lobby, takes an AR-15 out of her bag and opens fire. Wounded 1 person. Was shot and killed by a member of the security team. </a:t>
            </a:r>
            <a:r>
              <a:t> </a:t>
            </a:r>
          </a:p>
        </p:txBody>
      </p:sp>
      <p:pic>
        <p:nvPicPr>
          <p:cNvPr id="193" name="Lakewood church shooter.png" descr="Lakewood church shoo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4150" y="2564862"/>
            <a:ext cx="5109983" cy="3443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However, it’s far more common to encounter a homeless per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682453">
              <a:defRPr spc="-117" sz="5865"/>
            </a:lvl1pPr>
          </a:lstStyle>
          <a:p>
            <a:pPr/>
            <a:r>
              <a:t>However, it’s far more common to encounter a homeless person</a:t>
            </a:r>
          </a:p>
        </p:txBody>
      </p:sp>
      <p:pic>
        <p:nvPicPr>
          <p:cNvPr id="196" name="Homeless man walking.png" descr="Homeless man walki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3725" y="3933970"/>
            <a:ext cx="10396550" cy="584806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We want to welcome then with the love of Christ, and direct them to a ministry where they can receive help, while evaluating if this person may be a threat to others."/>
          <p:cNvSpPr txBox="1"/>
          <p:nvPr/>
        </p:nvSpPr>
        <p:spPr>
          <a:xfrm>
            <a:off x="1206500" y="10877208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1267936">
              <a:lnSpc>
                <a:spcPct val="80000"/>
              </a:lnSpc>
              <a:spcBef>
                <a:spcPts val="0"/>
              </a:spcBef>
              <a:defRPr b="1" spc="-88" sz="4419"/>
            </a:lvl1pPr>
          </a:lstStyle>
          <a:p>
            <a:pPr/>
            <a:r>
              <a:t>We want to welcome then with the love of Christ, and direct them to a ministry where they can receive help, while evaluating if this person may be a threat to others.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